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4"/>
  </p:notesMasterIdLst>
  <p:sldIdLst>
    <p:sldId id="256" r:id="rId2"/>
    <p:sldId id="257" r:id="rId3"/>
    <p:sldId id="258" r:id="rId4"/>
    <p:sldId id="259" r:id="rId5"/>
    <p:sldId id="260" r:id="rId6"/>
    <p:sldId id="29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Barlow" panose="00000500000000000000" pitchFamily="2" charset="0"/>
      <p:regular r:id="rId45"/>
      <p:bold r:id="rId46"/>
      <p:italic r:id="rId47"/>
      <p:boldItalic r:id="rId48"/>
    </p:embeddedFont>
    <p:embeddedFont>
      <p:font typeface="Didact Gothic" panose="00000500000000000000" pitchFamily="2" charset="0"/>
      <p:regular r:id="rId49"/>
    </p:embeddedFont>
    <p:embeddedFont>
      <p:font typeface="Fira Sans Extra Condensed Medium" panose="020B0604020202020204" charset="0"/>
      <p:regular r:id="rId50"/>
      <p:bold r:id="rId51"/>
      <p:italic r:id="rId52"/>
      <p:boldItalic r:id="rId53"/>
    </p:embeddedFont>
    <p:embeddedFont>
      <p:font typeface="Inter" panose="020B0604020202020204" charset="0"/>
      <p:regular r:id="rId54"/>
      <p:bold r:id="rId55"/>
    </p:embeddedFont>
    <p:embeddedFont>
      <p:font typeface="Montserrat" panose="00000500000000000000" pitchFamily="2" charset="0"/>
      <p:regular r:id="rId56"/>
      <p:bold r:id="rId57"/>
      <p:italic r:id="rId58"/>
      <p:boldItalic r:id="rId59"/>
    </p:embeddedFont>
    <p:embeddedFont>
      <p:font typeface="Montserrat ExtraBold" panose="00000900000000000000" pitchFamily="2" charset="0"/>
      <p:bold r:id="rId60"/>
      <p:boldItalic r:id="rId61"/>
    </p:embeddedFont>
    <p:embeddedFont>
      <p:font typeface="Montserrat Light" panose="00000400000000000000" pitchFamily="2" charset="0"/>
      <p:regular r:id="rId62"/>
      <p:bold r:id="rId63"/>
      <p:italic r:id="rId64"/>
      <p:boldItalic r:id="rId65"/>
    </p:embeddedFont>
    <p:embeddedFont>
      <p:font typeface="Montserrat Medium" panose="00000600000000000000" pitchFamily="2" charset="0"/>
      <p:regular r:id="rId66"/>
      <p:bold r:id="rId67"/>
      <p:italic r:id="rId68"/>
      <p:boldItalic r:id="rId69"/>
    </p:embeddedFont>
    <p:embeddedFont>
      <p:font typeface="Montserrat SemiBold" panose="00000700000000000000" pitchFamily="2" charset="0"/>
      <p:regular r:id="rId70"/>
      <p:bold r:id="rId71"/>
      <p:italic r:id="rId72"/>
      <p:boldItalic r:id="rId73"/>
    </p:embeddedFont>
    <p:embeddedFont>
      <p:font typeface="Roboto" panose="02000000000000000000" pitchFamily="2"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skaan Makkar" initials="" lastIdx="6" clrIdx="0"/>
  <p:cmAuthor id="1" name="Anusha Ghosh"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9.fntdata"/><Relationship Id="rId58" Type="http://schemas.openxmlformats.org/officeDocument/2006/relationships/font" Target="fonts/font14.fntdata"/><Relationship Id="rId74" Type="http://schemas.openxmlformats.org/officeDocument/2006/relationships/font" Target="fonts/font30.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7.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77" Type="http://schemas.openxmlformats.org/officeDocument/2006/relationships/font" Target="fonts/font33.fntdata"/><Relationship Id="rId8" Type="http://schemas.openxmlformats.org/officeDocument/2006/relationships/slide" Target="slides/slide7.xml"/><Relationship Id="rId51" Type="http://schemas.openxmlformats.org/officeDocument/2006/relationships/font" Target="fonts/font7.fntdata"/><Relationship Id="rId72" Type="http://schemas.openxmlformats.org/officeDocument/2006/relationships/font" Target="fonts/font28.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font" Target="fonts/font29.fntdata"/><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 Id="rId76" Type="http://schemas.openxmlformats.org/officeDocument/2006/relationships/font" Target="fonts/font32.fntdata"/><Relationship Id="rId7" Type="http://schemas.openxmlformats.org/officeDocument/2006/relationships/slide" Target="slides/slide6.xml"/><Relationship Id="rId71" Type="http://schemas.openxmlformats.org/officeDocument/2006/relationships/font" Target="fonts/font2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font" Target="fonts/font1.fntdata"/><Relationship Id="rId66"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avingplaces.org/stories/new-orleans-israel-augustine-meyer-middle-school-waits-to-be-saved"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thelensnola.org/2011/02/09/abandonedschools/" TargetMode="External"/><Relationship Id="rId4" Type="http://schemas.openxmlformats.org/officeDocument/2006/relationships/hyperlink" Target="https://midcitymessenger.com/2014/06/05/former-augustine-middle-school-building-up-for-sale-for-charter-organiza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us05web.zoom.us/j/3347422047?pwd=aUV0SGZnRWFlQzl0Nitram5EeFVUdz0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helensnola.org/2011/02/09/abandonedschool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916e1994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916e1994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offer employment assistance through the implementation of career coordinators.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944aa5d808_1_9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944aa5d808_1_9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propose that the Office of Homeless Services and Strategy hire 13 career coordinators, 1 placed at each NOLA shelter.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So, what would career coordinators do?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They would offer individualized meetings with clients who enter emergency shelters (either for day shelter or overnight shelter) to create a tangible plan on how to get them out of their crisis through employment, health insurance applications, and disability assistance.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CCs would also keep a running catalog of jobs within the shelter, like construction, janitorial, food preparation/distribution jobs, and jobs outside of the shelter, like retail, fast food, and healthcare.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They would host or outsource to volunteer guest speakers professional development classes, like how to develop a resume, interview preparation, and increasing self-confidence.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program would partner with the already existing </a:t>
            </a:r>
            <a:r>
              <a:rPr lang="en" b="1">
                <a:solidFill>
                  <a:schemeClr val="dk1"/>
                </a:solidFill>
              </a:rPr>
              <a:t>Unity of Greater New Orleans’ Coordinated Entry System, or CES, managers</a:t>
            </a:r>
            <a:r>
              <a:rPr lang="en">
                <a:solidFill>
                  <a:schemeClr val="dk1"/>
                </a:solidFill>
              </a:rPr>
              <a:t>. This coordinated entry system assesses a housing crisis and matches them to a variety of different programs, including HUD Emergency Solutions Grant-funded programs (ESG) which funds street outreach, emergency shelter, and other activities, and also HUD Continuum of Care-funded programs, and rapid rehousing (RRH) and Permanent Supportive Housing (PSH). </a:t>
            </a:r>
            <a:r>
              <a:rPr lang="en" b="1">
                <a:solidFill>
                  <a:schemeClr val="dk1"/>
                </a:solidFill>
              </a:rPr>
              <a:t>Let me explain how this partnership works. </a:t>
            </a:r>
            <a:endParaRPr b="1">
              <a:solidFill>
                <a:schemeClr val="dk1"/>
              </a:solidFill>
            </a:endParaRPr>
          </a:p>
          <a:p>
            <a:pPr marL="0" lvl="0" indent="0" algn="l" rtl="0">
              <a:spcBef>
                <a:spcPts val="0"/>
              </a:spcBef>
              <a:spcAft>
                <a:spcPts val="0"/>
              </a:spcAft>
              <a:buNone/>
            </a:pP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944aa5d808_1_9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944aa5d808_1_9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Essentially, this results in the coordination of our novel idea and an already existing solution and makes it more effective!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chart visualizes how a partnership between career coordinators under Office of </a:t>
            </a:r>
            <a:r>
              <a:rPr lang="en"/>
              <a:t>Homeless Services and Strategy and Unity’s coordinated-entry-system managers would be organized. We used information from the Unity Continuum of Care Handbook for Coordinated Entries Policy and integrated our solution.</a:t>
            </a:r>
            <a:endParaRPr/>
          </a:p>
          <a:p>
            <a:pPr marL="0" lvl="0" indent="0" algn="l" rtl="0">
              <a:spcBef>
                <a:spcPts val="0"/>
              </a:spcBef>
              <a:spcAft>
                <a:spcPts val="0"/>
              </a:spcAft>
              <a:buNone/>
            </a:pPr>
            <a:br>
              <a:rPr lang="en"/>
            </a:br>
            <a:r>
              <a:rPr lang="en"/>
              <a:t>Clients would access the system by an entry point, like street outreach or emergency shelters, medical facilities, or release from jail. The CES managers would assess their need through weekly navigation meetings, and then prioritize matches to different housing based on certain factors. </a:t>
            </a:r>
            <a:endParaRPr/>
          </a:p>
          <a:p>
            <a:pPr marL="0" lvl="0" indent="0" algn="l" rtl="0">
              <a:spcBef>
                <a:spcPts val="0"/>
              </a:spcBef>
              <a:spcAft>
                <a:spcPts val="0"/>
              </a:spcAft>
              <a:buNone/>
            </a:pPr>
            <a:endParaRPr/>
          </a:p>
          <a:p>
            <a:pPr marL="0" lvl="0" indent="0" algn="l" rtl="0">
              <a:spcBef>
                <a:spcPts val="0"/>
              </a:spcBef>
              <a:spcAft>
                <a:spcPts val="0"/>
              </a:spcAft>
              <a:buNone/>
            </a:pPr>
            <a:r>
              <a:rPr lang="en"/>
              <a:t>Clients would be matched to housing. If matched to emergency shelters, CCs would offer employment or support. </a:t>
            </a:r>
            <a:endParaRPr/>
          </a:p>
          <a:p>
            <a:pPr marL="0" lvl="0" indent="0" algn="l" rtl="0">
              <a:spcBef>
                <a:spcPts val="0"/>
              </a:spcBef>
              <a:spcAft>
                <a:spcPts val="0"/>
              </a:spcAft>
              <a:buNone/>
            </a:pPr>
            <a:endParaRPr/>
          </a:p>
          <a:p>
            <a:pPr marL="0" lvl="0" indent="0" algn="l" rtl="0">
              <a:spcBef>
                <a:spcPts val="0"/>
              </a:spcBef>
              <a:spcAft>
                <a:spcPts val="0"/>
              </a:spcAft>
              <a:buNone/>
            </a:pPr>
            <a:r>
              <a:rPr lang="en"/>
              <a:t>We will discuss the next steps in this system in our next solution :) </a:t>
            </a:r>
            <a:endParaRPr/>
          </a:p>
          <a:p>
            <a:pPr marL="0" lvl="0" indent="0" algn="l" rtl="0">
              <a:spcBef>
                <a:spcPts val="0"/>
              </a:spcBef>
              <a:spcAft>
                <a:spcPts val="0"/>
              </a:spcAft>
              <a:buNone/>
            </a:pPr>
            <a:endParaRPr/>
          </a:p>
          <a:p>
            <a:pPr marL="0" lvl="0" indent="0" algn="l" rtl="0">
              <a:spcBef>
                <a:spcPts val="0"/>
              </a:spcBef>
              <a:spcAft>
                <a:spcPts val="0"/>
              </a:spcAft>
              <a:buNone/>
            </a:pPr>
            <a:r>
              <a:rPr lang="en"/>
              <a:t>*ESG = Emergency Solutions Grant, *CoC = Continuum of Care Grant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91d3430ff9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91d3430ff9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b="1">
                <a:solidFill>
                  <a:schemeClr val="dk1"/>
                </a:solidFill>
              </a:rPr>
              <a:t>Career Coordinators employed under the Office of Homeless Services and Strategies will results in a complete Support system</a:t>
            </a:r>
            <a:r>
              <a:rPr lang="en">
                <a:solidFill>
                  <a:schemeClr val="dk1"/>
                </a:solidFill>
              </a:rPr>
              <a:t>, rather than the government and nonprofits operating in silos to address the same problem. </a:t>
            </a:r>
            <a:r>
              <a:rPr lang="en" b="1">
                <a:solidFill>
                  <a:schemeClr val="dk1"/>
                </a:solidFill>
              </a:rPr>
              <a:t>The National Alliance to End Homelessness </a:t>
            </a:r>
            <a:r>
              <a:rPr lang="en">
                <a:solidFill>
                  <a:schemeClr val="dk1"/>
                </a:solidFill>
              </a:rPr>
              <a:t>affirms that to end homelessness, a coordinated systems approach is necessary, and through consistent collaborative efforts between a government office and a nonprofit, this coordination will be multi-faceted and build off of each other’s efforts.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 It also ensures accountability, as if CEC managers are not assessing needs and referring effectively, then career coordinators will be able to check them! “To end homelessness, a coordinated systems approach is needed. This approach requires using local data to inform decisions about how to most effectively allocate resources, services, and programs to best address the needs of those experiencing homelessness in the community.”</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1600"/>
              </a:spcBef>
              <a:spcAft>
                <a:spcPts val="0"/>
              </a:spcAft>
              <a:buNone/>
            </a:pPr>
            <a:endParaRPr b="1">
              <a:solidFill>
                <a:schemeClr val="dk1"/>
              </a:solidFill>
            </a:endParaRPr>
          </a:p>
          <a:p>
            <a:pPr marL="0" lvl="0" indent="0" algn="l" rtl="0">
              <a:lnSpc>
                <a:spcPct val="115000"/>
              </a:lnSpc>
              <a:spcBef>
                <a:spcPts val="1600"/>
              </a:spcBef>
              <a:spcAft>
                <a:spcPts val="0"/>
              </a:spcAft>
              <a:buNone/>
            </a:pPr>
            <a:r>
              <a:rPr lang="en">
                <a:solidFill>
                  <a:schemeClr val="dk1"/>
                </a:solidFill>
              </a:rPr>
              <a:t>Also, in general, career coordinators offer </a:t>
            </a:r>
            <a:r>
              <a:rPr lang="en" b="1">
                <a:solidFill>
                  <a:schemeClr val="dk1"/>
                </a:solidFill>
              </a:rPr>
              <a:t>standardization of care</a:t>
            </a:r>
            <a:r>
              <a:rPr lang="en">
                <a:solidFill>
                  <a:schemeClr val="dk1"/>
                </a:solidFill>
              </a:rPr>
              <a:t> regardless of shelter requirements</a:t>
            </a:r>
            <a:r>
              <a:rPr lang="en" b="1">
                <a:solidFill>
                  <a:schemeClr val="dk1"/>
                </a:solidFill>
              </a:rPr>
              <a:t>, </a:t>
            </a:r>
            <a:r>
              <a:rPr lang="en">
                <a:solidFill>
                  <a:schemeClr val="dk1"/>
                </a:solidFill>
              </a:rPr>
              <a:t>and maintain a</a:t>
            </a:r>
            <a:r>
              <a:rPr lang="en" b="1">
                <a:solidFill>
                  <a:schemeClr val="dk1"/>
                </a:solidFill>
              </a:rPr>
              <a:t> running catalog of all job opportunities that is shared between the 13 coordinators. </a:t>
            </a:r>
            <a:r>
              <a:rPr lang="en">
                <a:solidFill>
                  <a:schemeClr val="dk1"/>
                </a:solidFill>
              </a:rPr>
              <a:t>They</a:t>
            </a:r>
            <a:r>
              <a:rPr lang="en" b="1">
                <a:solidFill>
                  <a:schemeClr val="dk1"/>
                </a:solidFill>
              </a:rPr>
              <a:t> reduce financial and labor burden of shelters, </a:t>
            </a:r>
            <a:r>
              <a:rPr lang="en">
                <a:solidFill>
                  <a:schemeClr val="dk1"/>
                </a:solidFill>
              </a:rPr>
              <a:t>which enables them to </a:t>
            </a:r>
            <a:r>
              <a:rPr lang="en" b="1">
                <a:solidFill>
                  <a:schemeClr val="dk1"/>
                </a:solidFill>
              </a:rPr>
              <a:t>potentially build partnerships with medical clinics and behavioral health providers.</a:t>
            </a:r>
            <a:endParaRPr b="1">
              <a:solidFill>
                <a:schemeClr val="dk1"/>
              </a:solidFill>
            </a:endParaRPr>
          </a:p>
          <a:p>
            <a:pPr marL="0" lvl="0" indent="0" algn="l" rtl="0">
              <a:lnSpc>
                <a:spcPct val="115000"/>
              </a:lnSpc>
              <a:spcBef>
                <a:spcPts val="1600"/>
              </a:spcBef>
              <a:spcAft>
                <a:spcPts val="0"/>
              </a:spcAft>
              <a:buNone/>
            </a:pPr>
            <a:r>
              <a:rPr lang="en" b="1">
                <a:solidFill>
                  <a:schemeClr val="dk1"/>
                </a:solidFill>
              </a:rPr>
              <a:t>Finally, an essential and novel benefit of career coordinators is disability advocacy. </a:t>
            </a:r>
            <a:r>
              <a:rPr lang="en">
                <a:solidFill>
                  <a:schemeClr val="dk1"/>
                </a:solidFill>
              </a:rPr>
              <a:t>To account for the large amount of disabled persons in the homeless population,</a:t>
            </a:r>
            <a:r>
              <a:rPr lang="en" sz="1200" b="1">
                <a:solidFill>
                  <a:schemeClr val="dk1"/>
                </a:solidFill>
                <a:latin typeface="Montserrat"/>
                <a:ea typeface="Montserrat"/>
                <a:cs typeface="Montserrat"/>
                <a:sym typeface="Montserrat"/>
              </a:rPr>
              <a:t> </a:t>
            </a:r>
            <a:r>
              <a:rPr lang="en" b="1">
                <a:solidFill>
                  <a:schemeClr val="dk1"/>
                </a:solidFill>
              </a:rPr>
              <a:t>career coordinators could incorporate application training for Social Security Insurance, or SSI, and Social Security Disability Insurance,or SSDI, for the disabled homeless population.</a:t>
            </a:r>
            <a:endParaRPr sz="10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SOAR, </a:t>
            </a:r>
            <a:r>
              <a:rPr lang="en" sz="1000">
                <a:solidFill>
                  <a:schemeClr val="dk1"/>
                </a:solidFill>
              </a:rPr>
              <a:t>the </a:t>
            </a:r>
            <a:r>
              <a:rPr lang="en" b="1">
                <a:solidFill>
                  <a:schemeClr val="dk1"/>
                </a:solidFill>
              </a:rPr>
              <a:t>SI/SSDI Outreach, Access, and Recovery</a:t>
            </a:r>
            <a:r>
              <a:rPr lang="en" sz="1000">
                <a:solidFill>
                  <a:schemeClr val="dk1"/>
                </a:solidFill>
              </a:rPr>
              <a:t> initiative </a:t>
            </a:r>
            <a:r>
              <a:rPr lang="en">
                <a:solidFill>
                  <a:schemeClr val="dk1"/>
                </a:solidFill>
              </a:rPr>
              <a:t>was a federal initiative created to increase access to disability benefits among people who are homeless or at risk of homelessness and who have mental illness or other co-occurring disorders. </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A 2010 study found that 73% of all applications that were SOAR assisted were approved, which is vital to understand and implement considering that SSI and SSDI </a:t>
            </a:r>
            <a:r>
              <a:rPr lang="en" b="1">
                <a:solidFill>
                  <a:schemeClr val="dk1"/>
                </a:solidFill>
              </a:rPr>
              <a:t>approval rates for first-time applications among the homeless population can be as low as 10%. </a:t>
            </a:r>
            <a:endParaRPr b="1">
              <a:solidFill>
                <a:schemeClr val="dk1"/>
              </a:solidFill>
            </a:endParaRPr>
          </a:p>
          <a:p>
            <a:pPr marL="0" lvl="0" indent="0" algn="l" rtl="0">
              <a:lnSpc>
                <a:spcPct val="115000"/>
              </a:lnSpc>
              <a:spcBef>
                <a:spcPts val="1600"/>
              </a:spcBef>
              <a:spcAft>
                <a:spcPts val="0"/>
              </a:spcAft>
              <a:buNone/>
            </a:pPr>
            <a:r>
              <a:rPr lang="en">
                <a:solidFill>
                  <a:schemeClr val="dk1"/>
                </a:solidFill>
              </a:rPr>
              <a:t>Career Coordinators will be able to assist in SSI/SSDI application assistance along with equitable employment opportunities for those who are disabled but able to work some jobs.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Psychiatric Services (2002): Developing an integrated service system is a complex undertaking that requires interagency planning and consensus building, knowledge about how to make different integration strategies work, adequate resources, and substantial time. States and communities need technical assistance to help them in this undertaking.</a:t>
            </a:r>
            <a:endParaRPr>
              <a:solidFill>
                <a:schemeClr val="dk1"/>
              </a:solidFill>
            </a:endParaRPr>
          </a:p>
          <a:p>
            <a:pPr marL="0" lvl="0" indent="0" algn="l" rtl="0">
              <a:spcBef>
                <a:spcPts val="1600"/>
              </a:spcBef>
              <a:spcAft>
                <a:spcPts val="0"/>
              </a:spcAft>
              <a:buNone/>
            </a:pPr>
            <a:endParaRPr sz="120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916e1994f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916e1994f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91eb4c965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91eb4c965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9383b6f1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9383b6f1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https://savingplaces.org/stories/new-orleans-israel-augustine-meyer-middle-school-waits-to-be-saved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building’s Spanish Colonial Revival entryway welcomed students until 2005, when the structure was severely damaged by Hurricane Katrina. It was stabilized and mothballed using FEMA funds, and a 2017 assessment appraised the structure’s value at approximately $5.4 million. Despite the storm and the humid climate, the WPA murals are in good condition. The school is currently threatened by neglect, and its unaddressed mildew and rot from water damage and structural issues continue to worsen. The Louisiana Landmarks Society placed the school on its 2017 New Orleans’ Nine list of endangered sites.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u="sng">
                <a:solidFill>
                  <a:schemeClr val="hlink"/>
                </a:solidFill>
                <a:hlinkClick r:id="rId4"/>
              </a:rPr>
              <a:t>https://midcitymessenger.com/2014/06/05/former-augustine-middle-school-building-up-for-sale-for-charter-organizations/</a:t>
            </a:r>
            <a:endParaRPr/>
          </a:p>
          <a:p>
            <a:pPr marL="0" lvl="0" indent="0" algn="l" rtl="0">
              <a:spcBef>
                <a:spcPts val="0"/>
              </a:spcBef>
              <a:spcAft>
                <a:spcPts val="0"/>
              </a:spcAft>
              <a:buClr>
                <a:schemeClr val="dk1"/>
              </a:buClr>
              <a:buSzPts val="1100"/>
              <a:buFont typeface="Arial"/>
              <a:buNone/>
            </a:pPr>
            <a:r>
              <a:rPr lang="en"/>
              <a:t>According to Le, renovations for the Augustine building would be a “humongous challenge.”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“That would be one of the most major capital investments we’ve ever made,” Le said. “I would have to get an architecture survey or report on the structure of it. We’d have to do all of the wiring and the flooring. And there’s numerous places where we’d have to do termite treatment.”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Moreover, she added, the foundation seems to be sinking.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Because the building is also in a historic district, Le said it could run anywhere from $7-10 million “easily” to do those kinds of renovations. And that means that the school has to be realistic about renovating buildings like Augustine, she added.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“Depending on how much it costs, it might be cost-prohibitive for us,” Le said. “We don’t have unlimited funding.”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Augustine one of many buildings on surplus list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https://thelensnola.org/2011/02/09/abandonedschools/</a:t>
            </a:r>
            <a:endParaRPr/>
          </a:p>
          <a:p>
            <a:pPr marL="0" lvl="0" indent="0" algn="l" rtl="0">
              <a:spcBef>
                <a:spcPts val="0"/>
              </a:spcBef>
              <a:spcAft>
                <a:spcPts val="0"/>
              </a:spcAft>
              <a:buNone/>
            </a:pPr>
            <a:r>
              <a:rPr lang="en"/>
              <a:t>Under the latest facilities master plan, Jones is slated for restoration during the third phase of school construction, but there is no start date for that phase.  Green said the soon-to-be-adopted final master plan could change the phasing sequence of school construction in stride with the GCR demographic study. “Which schools are being built will change,” Green said. “We have to put the schools where the kids are.”  The comment does not bode well for Jones, which was built when the 7th Ward boasted a significantly larger population and stands within a mile of three other shuttered campuses. The demographic study projects anywhere from 10 percent to 20 percent student population growth for the 7th Ward, putting the neighborhood in the same slow-recovery category as Broadmoor, St. Roch and parts of eastern New Orleans. Neighborhoods where population growth has been steadier since Katrina or public housing redevelopments have been torn down to make way for mixed-income redevelopments could see student population grow by up to 30 percent, the GCR study said.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944aa5d808_1_10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944aa5d808_1_1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a:solidFill>
                  <a:schemeClr val="dk1"/>
                </a:solidFill>
              </a:rPr>
              <a:t>There is precedent for government job training programs, which supports our solution for career coordinators.</a:t>
            </a:r>
            <a:endParaRPr>
              <a:solidFill>
                <a:schemeClr val="dk1"/>
              </a:solidFill>
            </a:endParaRPr>
          </a:p>
          <a:p>
            <a:pPr marL="0" lvl="0" indent="0" algn="l" rtl="0">
              <a:lnSpc>
                <a:spcPct val="115000"/>
              </a:lnSpc>
              <a:spcBef>
                <a:spcPts val="1600"/>
              </a:spcBef>
              <a:spcAft>
                <a:spcPts val="0"/>
              </a:spcAft>
              <a:buNone/>
            </a:pPr>
            <a:r>
              <a:rPr lang="en" b="1">
                <a:solidFill>
                  <a:schemeClr val="dk1"/>
                </a:solidFill>
              </a:rPr>
              <a:t>The National Coalition for the Homeless detailed a 1988 program by the US Department of Labor. Department of Labor created the Job Training for the Homeless Demonstration Program which funded job training activities.</a:t>
            </a:r>
            <a:r>
              <a:rPr lang="en">
                <a:solidFill>
                  <a:schemeClr val="dk1"/>
                </a:solidFill>
              </a:rPr>
              <a:t>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The USDL funding was discontinued in 1995, but Congress expressed that it expects the US Department of Labor to use the expertise gained from the program to enhance the capacity of national employment programs to serve people facing homelessness.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Furthermore,</a:t>
            </a:r>
            <a:r>
              <a:rPr lang="en" b="1">
                <a:solidFill>
                  <a:schemeClr val="dk1"/>
                </a:solidFill>
              </a:rPr>
              <a:t> a study highlighted by the NIH </a:t>
            </a:r>
            <a:r>
              <a:rPr lang="en">
                <a:solidFill>
                  <a:schemeClr val="dk1"/>
                </a:solidFill>
              </a:rPr>
              <a:t>on the impact of coaching in sustaining employment among people facing homelessness found that those with coaching had a 3.75x increase in integration into the labor market compared to those who did not.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We know that employment coaching is effective. Our goal with the NOLA career coordinators is to have a knowledgeable mentor find employment opportunities that are</a:t>
            </a:r>
            <a:r>
              <a:rPr lang="en" sz="1400">
                <a:solidFill>
                  <a:srgbClr val="003BA3"/>
                </a:solidFill>
                <a:latin typeface="Montserrat"/>
                <a:ea typeface="Montserrat"/>
                <a:cs typeface="Montserrat"/>
                <a:sym typeface="Montserrat"/>
              </a:rPr>
              <a:t> </a:t>
            </a:r>
            <a:r>
              <a:rPr lang="en">
                <a:solidFill>
                  <a:schemeClr val="dk1"/>
                </a:solidFill>
              </a:rPr>
              <a:t>suitable for each individual’s skills and ability. This would reduce friction in the job search process </a:t>
            </a:r>
            <a:endParaRPr>
              <a:solidFill>
                <a:schemeClr val="dk1"/>
              </a:solidFill>
            </a:endParaRPr>
          </a:p>
          <a:p>
            <a:pPr marL="0" lvl="0" indent="0" algn="l" rtl="0">
              <a:lnSpc>
                <a:spcPct val="115000"/>
              </a:lnSpc>
              <a:spcBef>
                <a:spcPts val="1600"/>
              </a:spcBef>
              <a:spcAft>
                <a:spcPts val="0"/>
              </a:spcAft>
              <a:buNone/>
            </a:pPr>
            <a:endParaRPr sz="1400">
              <a:solidFill>
                <a:srgbClr val="003BA3"/>
              </a:solidFill>
              <a:latin typeface="Montserrat"/>
              <a:ea typeface="Montserrat"/>
              <a:cs typeface="Montserrat"/>
              <a:sym typeface="Montserrat"/>
            </a:endParaRPr>
          </a:p>
          <a:p>
            <a:pPr marL="0" lvl="0" indent="0" algn="l" rtl="0">
              <a:lnSpc>
                <a:spcPct val="150000"/>
              </a:lnSpc>
              <a:spcBef>
                <a:spcPts val="160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91bb8453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91bb8453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structured housing system follows three tiers. The first tier does not require new housing built, as it functions through the already existing NOLA shelters. </a:t>
            </a:r>
            <a:endParaRPr/>
          </a:p>
          <a:p>
            <a:pPr marL="0" lvl="0" indent="0" algn="l" rtl="0">
              <a:spcBef>
                <a:spcPts val="0"/>
              </a:spcBef>
              <a:spcAft>
                <a:spcPts val="0"/>
              </a:spcAft>
              <a:buNone/>
            </a:pPr>
            <a:endParaRPr/>
          </a:p>
          <a:p>
            <a:pPr marL="0" lvl="0" indent="0" algn="l" rtl="0">
              <a:spcBef>
                <a:spcPts val="0"/>
              </a:spcBef>
              <a:spcAft>
                <a:spcPts val="0"/>
              </a:spcAft>
              <a:buNone/>
            </a:pPr>
            <a:r>
              <a:rPr lang="en"/>
              <a:t>The second tier requires proof of being on track for job training, proof of SSDI/SSI, or debilitating disability, signed off by a career coordinator. The third tier requires proof of being employed for at least 10 days, SSDI, or SSI and/or debilitating disability, signed off by a career coordinator. </a:t>
            </a:r>
            <a:endParaRPr/>
          </a:p>
          <a:p>
            <a:pPr marL="0" lvl="0" indent="0" algn="l" rtl="0">
              <a:spcBef>
                <a:spcPts val="0"/>
              </a:spcBef>
              <a:spcAft>
                <a:spcPts val="0"/>
              </a:spcAft>
              <a:buNone/>
            </a:pPr>
            <a:endParaRPr/>
          </a:p>
          <a:p>
            <a:pPr marL="0" lvl="0" indent="0" algn="l" rtl="0">
              <a:spcBef>
                <a:spcPts val="0"/>
              </a:spcBef>
              <a:spcAft>
                <a:spcPts val="0"/>
              </a:spcAft>
              <a:buNone/>
            </a:pPr>
            <a:r>
              <a:rPr lang="en"/>
              <a:t>Tier 2 and Tier 3 will be in the same buildings; the rent just differs. Tier 2 can be classified as transitional housing, and tier 3 is semi-permanent housing with the goal of exiting the system when they feel ready to. </a:t>
            </a:r>
            <a:endParaRPr/>
          </a:p>
          <a:p>
            <a:pPr marL="0" lvl="0" indent="0" algn="l" rtl="0">
              <a:spcBef>
                <a:spcPts val="0"/>
              </a:spcBef>
              <a:spcAft>
                <a:spcPts val="0"/>
              </a:spcAft>
              <a:buNone/>
            </a:pPr>
            <a:endParaRPr/>
          </a:p>
          <a:p>
            <a:pPr marL="0" lvl="0" indent="0" algn="l" rtl="0">
              <a:spcBef>
                <a:spcPts val="0"/>
              </a:spcBef>
              <a:spcAft>
                <a:spcPts val="0"/>
              </a:spcAft>
              <a:buNone/>
            </a:pPr>
            <a:r>
              <a:rPr lang="en"/>
              <a:t>If loss of job occurs in Tier 3, then refer to one-month plan located in Appendix. </a:t>
            </a:r>
            <a:endParaRPr/>
          </a:p>
          <a:p>
            <a:pPr marL="0" lvl="0" indent="0" algn="l" rtl="0">
              <a:spcBef>
                <a:spcPts val="0"/>
              </a:spcBef>
              <a:spcAft>
                <a:spcPts val="0"/>
              </a:spcAft>
              <a:buNone/>
            </a:pPr>
            <a:endParaRPr/>
          </a:p>
          <a:p>
            <a:pPr marL="0" lvl="0" indent="0" algn="l" rtl="0">
              <a:spcBef>
                <a:spcPts val="0"/>
              </a:spcBef>
              <a:spcAft>
                <a:spcPts val="0"/>
              </a:spcAft>
              <a:buNone/>
            </a:pPr>
            <a:r>
              <a:rPr lang="en"/>
              <a:t>To manage overflow, people facing homelessness must be approved to enter Tier 2 or Tier 3 by a career coordinator or a coordinated entry system manager. Households that are not homeless but are burdened would be assisted by coordinated entry system managers to find rental assistance options. We would need to expand this initiative in order to accommodate them, but for now, we are focusing on the already-homeless population.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91eb4c965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91eb4c965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of these schools would house 140-160 people. Within each school, we will separate the school into Tier 2 and Tier 3 sections.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1a47664e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1a47664e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Point in Time Count is an annual survey of people facing homelessness in the United States, conducted by local agencies called Continuums of Care on behalf of the US Department of Housing and Urban Development. The New Orleans Continuum of Care is UNITY of Greater New Orleans, a collaborative of </a:t>
            </a:r>
            <a:r>
              <a:rPr lang="en">
                <a:solidFill>
                  <a:srgbClr val="333333"/>
                </a:solidFill>
              </a:rPr>
              <a:t>63 organizations that provide housing and services to those experiencing homelessness in New Orleans and Jefferson Parish.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91eb4c965c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91eb4c965c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Within each school, we will have a supervisor to address daily needs, refer residents to community resources - but note, at this time they have received technical and supportive resources from career coordinators and CES so supportive services should be partially established -, holds community events, and organizes transportation assistance for residents. The school will also include regular maintenance, in-shelter job opportunities - clients are connected through career coordinators, a laundry room, supplemental nutrition, and furnished rooms.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An important distinction to note here is that Tier 2 is Unit-Style while Tier 3 is apartment style. This distinction is made with the budget in mind and to be able to offer subsidized pricing this approach will be key. Differences to note are that Tier 2 will have beds, a small table and a “kitchen-area” with a hot plate and microwave. Tier 3 will be furnished with a basic kitchen and bedroom package.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Notes: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To equip both Tier 2 and Tier 3, we want to work on establishing partnerships with local furniture and houseware manufacturers. Our objective is to secure arrangements that allow us to furnish our units at reduced costs, driven by two primary reasons.  Firstly, we aim to position our sale as a philanthropic cause. We hope to appeal to local manufacturers who may have connections to NOLA and a genuine desire to uplift the community. This not only represents an opportunity for them to contribute positively they can also use it as a tax write off. Secondly, our strategy involves the initial bulk purchase of furnishings for five of these renovated school buildings. The advantage of bulk buying lies in our ability to negotiate more favorable pricing terms, ultimately ensuring cost-efficiency in the revitalization of these educational spaces. Secondly, our strategy involves the bulk purchase of furnishings for five of these renovated school buildings. The advantage of bulk buying is our ability to negotiate more favorable pricing terms, ultimately having the potential to make this more cost-efficient.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91eb4c965c_1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91eb4c965c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open committee would be our system for providing transparency, increasing trust amongst the community, and receiving continuous feedback. The committee will include Office of Homeless Services &amp; Strategy staff members, developers, and partners, and the committee session would be open to all citizens interested in attending. The session would also be recorded for accessibility.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944aa5d808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944aa5d808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944aa5d808_1_99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2944aa5d808_1_9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944aa5d808_1_100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944aa5d808_1_10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 continuous incentive to regularly input data, NOLA will provide $500 per month to shelters registered with the database and perform monthly check-ins to track activity on database and ensure shelters are inputting - specifically bed capacity - regularly.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 ensure database is being accessed by the public, NOLA will track clicks of the database’s link and collect feedback surveys from homeless shelter staff.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When collecting feedback surveys, we can identify if hourly updating is a burden and adjust the time frame in which updates must be uploaded to ensure a balance between burden on staff and useful, updated information for the community. We would like to note that all shelters do have a counting mechanism already in place because accepting too many clients is disastrous.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 provide accessibility for people without technology, advertising of database will mention addresses to local libraries where people may use computers to check database.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 find jobs for clients, career coordinators would create community partnerships between certain employers, in various industries (food service, administrative duties, etc.) Career coordinators could partner with UNITY to assess already established community connections. By creating these partnerships, career coordinators could reduce bias and stigma surrounding employment of people facing homelessness.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Personalized approaches are more efficient in the long run than simply delivering a catalog of job opportunities. By having more intentional meetings, clients will ideally be placed in a job that is a better fit for their individual skill set and abilities.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 regards to people potentially having difficulty exiting our system, we would like to remind that the purpose of our system is to help people get back onto their feet and have enough economic stability to afford regular housing. To combat homelessness, we want to provide all residents with ample resources and support which is necessary before they may think about financial independence.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To reduce² stigma surrounding homelessness, we would encourage volunteer opportunities at the community events supervisors organize such as barbeques, picnics, etc..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For incarcerated or other vulnerable populations, view the appendix to see resources that unit supervisors, CCs, or CESs can refer clients to.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91d3430ff9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291d3430ff9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91eb4c965c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91eb4c965c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more detailed, per-solution specific timeline is available in the Appendix.</a:t>
            </a:r>
            <a:endParaRPr/>
          </a:p>
          <a:p>
            <a:pPr marL="0" lvl="0" indent="0" algn="l" rtl="0">
              <a:spcBef>
                <a:spcPts val="0"/>
              </a:spcBef>
              <a:spcAft>
                <a:spcPts val="0"/>
              </a:spcAft>
              <a:buNone/>
            </a:pPr>
            <a:endParaRPr/>
          </a:p>
          <a:p>
            <a:pPr marL="0" lvl="0" indent="0" algn="l" rtl="0">
              <a:spcBef>
                <a:spcPts val="0"/>
              </a:spcBef>
              <a:spcAft>
                <a:spcPts val="0"/>
              </a:spcAft>
              <a:buNone/>
            </a:pPr>
            <a:r>
              <a:rPr lang="en"/>
              <a:t>First third of year: Create database, hire 13 career coordinators</a:t>
            </a:r>
            <a:endParaRPr/>
          </a:p>
          <a:p>
            <a:pPr marL="0" lvl="0" indent="0" algn="l" rtl="0">
              <a:spcBef>
                <a:spcPts val="0"/>
              </a:spcBef>
              <a:spcAft>
                <a:spcPts val="0"/>
              </a:spcAft>
              <a:buNone/>
            </a:pPr>
            <a:endParaRPr/>
          </a:p>
          <a:p>
            <a:pPr marL="0" lvl="0" indent="0" algn="l" rtl="0">
              <a:spcBef>
                <a:spcPts val="0"/>
              </a:spcBef>
              <a:spcAft>
                <a:spcPts val="0"/>
              </a:spcAft>
              <a:buNone/>
            </a:pPr>
            <a:r>
              <a:rPr lang="en"/>
              <a:t>Second half of year: Publicize database, settle career coordinators in shelter</a:t>
            </a:r>
            <a:endParaRPr/>
          </a:p>
          <a:p>
            <a:pPr marL="0" lvl="0" indent="0" algn="l" rtl="0">
              <a:spcBef>
                <a:spcPts val="0"/>
              </a:spcBef>
              <a:spcAft>
                <a:spcPts val="0"/>
              </a:spcAft>
              <a:buNone/>
            </a:pPr>
            <a:endParaRPr/>
          </a:p>
          <a:p>
            <a:pPr marL="0" lvl="0" indent="0" algn="l" rtl="0">
              <a:spcBef>
                <a:spcPts val="0"/>
              </a:spcBef>
              <a:spcAft>
                <a:spcPts val="0"/>
              </a:spcAft>
              <a:buNone/>
            </a:pPr>
            <a:r>
              <a:rPr lang="en"/>
              <a:t>Third half of year: Collect surveys and distribute incentive for database usage, hold monthly meetings amongst all CCs</a:t>
            </a:r>
            <a:endParaRPr/>
          </a:p>
          <a:p>
            <a:pPr marL="0" lvl="0" indent="0" algn="l" rtl="0">
              <a:spcBef>
                <a:spcPts val="0"/>
              </a:spcBef>
              <a:spcAft>
                <a:spcPts val="0"/>
              </a:spcAft>
              <a:buNone/>
            </a:pPr>
            <a:endParaRPr/>
          </a:p>
          <a:p>
            <a:pPr marL="0" lvl="0" indent="0" algn="l" rtl="0">
              <a:spcBef>
                <a:spcPts val="0"/>
              </a:spcBef>
              <a:spcAft>
                <a:spcPts val="0"/>
              </a:spcAft>
              <a:buNone/>
            </a:pPr>
            <a:r>
              <a:rPr lang="en"/>
              <a:t>We would renovate school buildings throughout the year and hold monthly open committee meetings.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91eb4c965c_1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91eb4c965c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 more detailed, per-solution specific timeline is available in the Appendix.</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2025, we will finish up renovation of school buildings, hire supervisors, establish resource partnerships and finish furnishings, and then place individuals.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91d3430ff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91d3430ff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hope is to generate enough revenue from both Tier 2 subsidized rent and Tier 3 rent to fulfill all the expenses associated from running a unit. However, we understand that this is a variable long-term and with the projected budget we should have enough left over from the overall $50,000,000 ( we are left with 22,791,200 ) budget in order to keep this program running.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94595393d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94595393d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The LA BOSCOC applies for CoC Program funding every year.</a:t>
            </a:r>
            <a:endParaRPr sz="1300">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300">
                <a:solidFill>
                  <a:schemeClr val="dk1"/>
                </a:solidFill>
                <a:latin typeface="Montserrat"/>
                <a:ea typeface="Montserrat"/>
                <a:cs typeface="Montserrat"/>
                <a:sym typeface="Montserrat"/>
              </a:rPr>
              <a:t>It submits one large application to HUD (the consolidated application) for its entire geography. The consolidated application includes both information about the LA BOSCOC and individual project applications that fund housing and supportive services.</a:t>
            </a:r>
            <a:endParaRPr sz="1300">
              <a:solidFill>
                <a:schemeClr val="dk1"/>
              </a:solidFill>
              <a:latin typeface="Montserrat"/>
              <a:ea typeface="Montserrat"/>
              <a:cs typeface="Montserrat"/>
              <a:sym typeface="Montserrat"/>
            </a:endParaRPr>
          </a:p>
          <a:p>
            <a:pPr marL="0" lvl="0" indent="0" algn="l" rtl="0">
              <a:spcBef>
                <a:spcPts val="0"/>
              </a:spcBef>
              <a:spcAft>
                <a:spcPts val="0"/>
              </a:spcAft>
              <a:buNone/>
            </a:pP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400">
                <a:solidFill>
                  <a:schemeClr val="dk1"/>
                </a:solidFill>
                <a:latin typeface="Montserrat"/>
                <a:ea typeface="Montserrat"/>
                <a:cs typeface="Montserrat"/>
                <a:sym typeface="Montserrat"/>
              </a:rPr>
              <a:t>It would take an internal look into the program success rates, budgets, and diffusion rates in order to make an informed decision on where we reallocate funds, but we would go down this hierarchy of solutions. </a:t>
            </a: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400">
                <a:solidFill>
                  <a:schemeClr val="dk1"/>
                </a:solidFill>
                <a:latin typeface="Montserrat"/>
                <a:ea typeface="Montserrat"/>
                <a:cs typeface="Montserrat"/>
                <a:sym typeface="Montserrat"/>
              </a:rPr>
              <a:t>This fund had about $8 million dollars allocated towards it originally, though some was used during COVID-19. We believe that with our structured solution and program transparency we can regain these funds to allocate them towards our solution. </a:t>
            </a:r>
            <a:endParaRPr sz="14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  </a:t>
            </a:r>
            <a:endParaRPr sz="1400">
              <a:solidFill>
                <a:schemeClr val="dk1"/>
              </a:solidFill>
              <a:latin typeface="Montserrat"/>
              <a:ea typeface="Montserrat"/>
              <a:cs typeface="Montserrat"/>
              <a:sym typeface="Montserra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LA BOSCOC: </a:t>
            </a:r>
            <a:r>
              <a:rPr lang="en">
                <a:solidFill>
                  <a:schemeClr val="dk1"/>
                </a:solidFill>
              </a:rPr>
              <a:t>LA </a:t>
            </a:r>
            <a:r>
              <a:rPr lang="en" sz="1200">
                <a:solidFill>
                  <a:schemeClr val="dk1"/>
                </a:solidFill>
                <a:latin typeface="Montserrat"/>
                <a:ea typeface="Montserrat"/>
                <a:cs typeface="Montserrat"/>
                <a:sym typeface="Montserrat"/>
              </a:rPr>
              <a:t>Balance of State Continuum of Care</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a:p>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9469d1f4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9469d1f4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To assess the problem, we are considering three factors. </a:t>
            </a:r>
            <a:endParaRPr b="1">
              <a:solidFill>
                <a:schemeClr val="dk1"/>
              </a:solidFill>
            </a:endParaRPr>
          </a:p>
          <a:p>
            <a:pPr marL="0" lvl="0" indent="0" algn="l" rtl="0">
              <a:spcBef>
                <a:spcPts val="1600"/>
              </a:spcBef>
              <a:spcAft>
                <a:spcPts val="0"/>
              </a:spcAft>
              <a:buNone/>
            </a:pPr>
            <a:r>
              <a:rPr lang="en" b="1">
                <a:solidFill>
                  <a:schemeClr val="dk1"/>
                </a:solidFill>
              </a:rPr>
              <a:t>Rent and Insurance Rates:</a:t>
            </a:r>
            <a:endParaRPr b="1">
              <a:solidFill>
                <a:schemeClr val="dk1"/>
              </a:solidFill>
            </a:endParaRPr>
          </a:p>
          <a:p>
            <a:pPr marL="457200" lvl="0" indent="-298450" algn="l" rtl="0">
              <a:spcBef>
                <a:spcPts val="1600"/>
              </a:spcBef>
              <a:spcAft>
                <a:spcPts val="0"/>
              </a:spcAft>
              <a:buClr>
                <a:schemeClr val="dk1"/>
              </a:buClr>
              <a:buSzPts val="1100"/>
              <a:buChar char="●"/>
            </a:pPr>
            <a:r>
              <a:rPr lang="en">
                <a:solidFill>
                  <a:schemeClr val="dk1"/>
                </a:solidFill>
              </a:rPr>
              <a:t>Following the pandemic, the grants were not renewed, causing hotel rooms to no longer be an option.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 2020 and 2021, Louisiana was hit by four major hurricanes. The last of the four, Hurricane Ida destroyed thousands of homes and cost insurers almost $7 billion in claims paid to homeowners, on top of the $5 billion for the previous 3 storms. This caused many small insurance companies to go completely out of business.  </a:t>
            </a:r>
            <a:endParaRPr>
              <a:solidFill>
                <a:schemeClr val="dk1"/>
              </a:solidFill>
            </a:endParaRPr>
          </a:p>
          <a:p>
            <a:pPr marL="0" lvl="0" indent="0" algn="l" rtl="0">
              <a:spcBef>
                <a:spcPts val="1600"/>
              </a:spcBef>
              <a:spcAft>
                <a:spcPts val="0"/>
              </a:spcAft>
              <a:buNone/>
            </a:pPr>
            <a:r>
              <a:rPr lang="en" b="1">
                <a:solidFill>
                  <a:schemeClr val="dk1"/>
                </a:solidFill>
              </a:rPr>
              <a:t>Barriers to Shelters:</a:t>
            </a:r>
            <a:endParaRPr b="1">
              <a:solidFill>
                <a:schemeClr val="dk1"/>
              </a:solidFill>
            </a:endParaRPr>
          </a:p>
          <a:p>
            <a:pPr marL="457200" lvl="0" indent="-298450" algn="l" rtl="0">
              <a:spcBef>
                <a:spcPts val="1600"/>
              </a:spcBef>
              <a:spcAft>
                <a:spcPts val="0"/>
              </a:spcAft>
              <a:buClr>
                <a:schemeClr val="dk1"/>
              </a:buClr>
              <a:buSzPts val="1100"/>
              <a:buChar char="●"/>
            </a:pPr>
            <a:r>
              <a:rPr lang="en">
                <a:solidFill>
                  <a:schemeClr val="dk1"/>
                </a:solidFill>
              </a:rPr>
              <a:t>Some shelters require IDs, curfews, gender separation, religious devotion, removal of items or pets, etc. NOLA expanded its Low Barrier Shelter in 2021, and this shelter does not have these requirements but it does have other barriers that short-staffing contributes to.</a:t>
            </a: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1600"/>
              </a:spcAft>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92046195dd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92046195d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a9fa940987_1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a9fa940987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of our solutions will tie into the next. Getting more people into the shelter means more of a demand for career coordinators. The more resources and employment opportunities that career coordinators are able to connect people facing homelessness to, the more likely they to be able to afford transitional housing and more permanent housing, to eventually move out of the system. To ensure that our system is functioning properly, the City of New Orleans can host public forums and update interested community members and stakeholders, and hear their concerns and suggestions.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92046195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92046195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a9fa940987_1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a9fa940987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91a47664e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91a47664e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https://us05web.zoom.us/j/3347422047?pwd=aUV0SGZnRWFlQzl0Nitram5EeFVUdz09</a:t>
            </a:r>
            <a:r>
              <a:rPr lang="en"/>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91d3430ff9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291d3430ff9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91eb4c965c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291eb4c965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9383b6f15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9383b6f15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944aa5d808_1_9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944aa5d808_1_9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https://thelensnola.org/2011/02/09/abandonedschools/</a:t>
            </a:r>
            <a:endParaRPr/>
          </a:p>
          <a:p>
            <a:pPr marL="0" lvl="0" indent="0" algn="l" rtl="0">
              <a:spcBef>
                <a:spcPts val="0"/>
              </a:spcBef>
              <a:spcAft>
                <a:spcPts val="0"/>
              </a:spcAft>
              <a:buClr>
                <a:schemeClr val="dk1"/>
              </a:buClr>
              <a:buSzPts val="1100"/>
              <a:buFont typeface="Arial"/>
              <a:buNone/>
            </a:pPr>
            <a:r>
              <a:rPr lang="en"/>
              <a:t>Like Valena C. Jones, Booker T. Washington has become a popular spot for vandals, thieves and squatters. Dating to the 1940s, the Art Deco school was the first new high school in New Orleans built specifically for African-American students. That history has been slowly stripped in the five years since Katrina, thieves having removed architectural detailing and tens of thousands of dollars worth of copper. With better maintenance and security from looters, preservationists contend that the historic school could have been restored for less than it would cost to replace it. “It is a concrete-framed building with a brick exterior, and I think everyone involved agrees that it’s feasible to bring it back online,” National Trust for Historic Preservation fellow Brad Vogel said. “But now it is a matter of cost. It will cost more to save it.” The current plan calls for all but the school’s auditorium to be torn down this year. The old auditorium will be incorporated into the new building.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Morris FX Jeff School</a:t>
            </a:r>
            <a:endParaRPr/>
          </a:p>
          <a:p>
            <a:pPr marL="0" lvl="0" indent="0" algn="l" rtl="0">
              <a:spcBef>
                <a:spcPts val="0"/>
              </a:spcBef>
              <a:spcAft>
                <a:spcPts val="0"/>
              </a:spcAft>
              <a:buClr>
                <a:schemeClr val="dk1"/>
              </a:buClr>
              <a:buSzPts val="1100"/>
              <a:buFont typeface="Arial"/>
              <a:buNone/>
            </a:pPr>
            <a:r>
              <a:rPr lang="en"/>
              <a:t>While eager to see the building auctioned for redevelopment, neighbors say that years of neglect by school officials could make it a tough sell.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“It’s a beautiful historic building, but every month that passes, it deteriorates and loses value,”said neighbor Brod Bagert Jr., a member of the board of Morris Jeff Community School, a charter school that is located at the old Welcome School at 2239 Poydras St., but initially formed with the intention of taking over the Morris FX Jeff site and would still happily claim the site if the RSD would agree to keep it in its school portfolio.</a:t>
            </a:r>
            <a:endParaRPr/>
          </a:p>
          <a:p>
            <a:pPr marL="0" lvl="0" indent="0" algn="l" rtl="0">
              <a:spcBef>
                <a:spcPts val="0"/>
              </a:spcBef>
              <a:spcAft>
                <a:spcPts val="0"/>
              </a:spcAft>
              <a:buNone/>
            </a:pPr>
            <a:endParaRPr/>
          </a:p>
          <a:p>
            <a:pPr marL="0" lvl="0" indent="0" algn="l" rtl="0">
              <a:spcBef>
                <a:spcPts val="0"/>
              </a:spcBef>
              <a:spcAft>
                <a:spcPts val="0"/>
              </a:spcAft>
              <a:buNone/>
            </a:pPr>
            <a:r>
              <a:rPr lang="en"/>
              <a:t>LaSalle Elementary School</a:t>
            </a:r>
            <a:endParaRPr/>
          </a:p>
          <a:p>
            <a:pPr marL="0" lvl="0" indent="0" algn="l" rtl="0">
              <a:spcBef>
                <a:spcPts val="0"/>
              </a:spcBef>
              <a:spcAft>
                <a:spcPts val="0"/>
              </a:spcAft>
              <a:buNone/>
            </a:pPr>
            <a:r>
              <a:rPr lang="en"/>
              <a:t>This 1900-era Italianate-style building on the corner of Webster and Perrier streets in the Uptown Historic District has been vacant since 2000 when NOCCA moved to a new campus on the downtown riverfront.  The Orleans Parish School Board has wanted to auction the building for years but has yet to sell it. In January, district councilwoman Stacy Head passed a resolution calling on OPSB to secure such abandoned properties and using the Perrier Street building as a poster child for school board-owned blight.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944aa5d808_2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2944aa5d808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9fa940987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9fa94098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three-pronged solution will tackle these three main tenets of the homelessness problem: accessibility, autonomy, and privacy. We will keep an up-to-date homeless shelter availability database which provides accurate contact information, shelter restrictions, and beds available. We will offer employment assistance programs within shelters to offer personalized solutions for each individual. We will renovate existing buildings into transitional and permanent housing that ensures privacy and freedom of residents.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91a47664e2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291a47664e2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a:solidFill>
                  <a:schemeClr val="dk1"/>
                </a:solidFill>
              </a:rPr>
              <a:t>There is precedent for government job training programs, which supports our solution for career coordinators.</a:t>
            </a:r>
            <a:endParaRPr>
              <a:solidFill>
                <a:schemeClr val="dk1"/>
              </a:solidFill>
            </a:endParaRPr>
          </a:p>
          <a:p>
            <a:pPr marL="0" lvl="0" indent="0" algn="l" rtl="0">
              <a:lnSpc>
                <a:spcPct val="115000"/>
              </a:lnSpc>
              <a:spcBef>
                <a:spcPts val="1600"/>
              </a:spcBef>
              <a:spcAft>
                <a:spcPts val="0"/>
              </a:spcAft>
              <a:buNone/>
            </a:pPr>
            <a:r>
              <a:rPr lang="en" b="1">
                <a:solidFill>
                  <a:schemeClr val="dk1"/>
                </a:solidFill>
              </a:rPr>
              <a:t>The National Coalition for the Homeless detailed a 1988 program by the US Department of Labor. Department of Labor created the Job Training for the Homeless Demonstration Program which funded job training activities.</a:t>
            </a:r>
            <a:r>
              <a:rPr lang="en">
                <a:solidFill>
                  <a:schemeClr val="dk1"/>
                </a:solidFill>
              </a:rPr>
              <a:t>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The USDL funding was discontinued in 1995, but Congress expressed that it expects the US Department of Labor to use the expertise gained from the program to enhance the capacity of national employment programs to serve people facing homelessness.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Furthermore,</a:t>
            </a:r>
            <a:r>
              <a:rPr lang="en" b="1">
                <a:solidFill>
                  <a:schemeClr val="dk1"/>
                </a:solidFill>
              </a:rPr>
              <a:t> a study highlighted by the NIH </a:t>
            </a:r>
            <a:r>
              <a:rPr lang="en">
                <a:solidFill>
                  <a:schemeClr val="dk1"/>
                </a:solidFill>
              </a:rPr>
              <a:t>on the impact of coaching in sustaining employment among people facing homelessness found that those with coaching had a 3.75x increase in integration into the labor market compared to those who did not.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We know that employment coaching is effective. Our goal with the NOLA career coordinators is to have a knowledgeable mentor find employment opportunities that are</a:t>
            </a:r>
            <a:r>
              <a:rPr lang="en" sz="1400">
                <a:solidFill>
                  <a:srgbClr val="003BA3"/>
                </a:solidFill>
                <a:latin typeface="Montserrat"/>
                <a:ea typeface="Montserrat"/>
                <a:cs typeface="Montserrat"/>
                <a:sym typeface="Montserrat"/>
              </a:rPr>
              <a:t> </a:t>
            </a:r>
            <a:r>
              <a:rPr lang="en">
                <a:solidFill>
                  <a:schemeClr val="dk1"/>
                </a:solidFill>
              </a:rPr>
              <a:t>suitable for each individual’s skills and ability. This would reduce friction in the job search process </a:t>
            </a:r>
            <a:endParaRPr>
              <a:solidFill>
                <a:schemeClr val="dk1"/>
              </a:solidFill>
            </a:endParaRPr>
          </a:p>
          <a:p>
            <a:pPr marL="0" lvl="0" indent="0" algn="l" rtl="0">
              <a:lnSpc>
                <a:spcPct val="115000"/>
              </a:lnSpc>
              <a:spcBef>
                <a:spcPts val="1600"/>
              </a:spcBef>
              <a:spcAft>
                <a:spcPts val="0"/>
              </a:spcAft>
              <a:buNone/>
            </a:pPr>
            <a:endParaRPr sz="1400">
              <a:solidFill>
                <a:srgbClr val="003BA3"/>
              </a:solidFill>
              <a:latin typeface="Montserrat"/>
              <a:ea typeface="Montserrat"/>
              <a:cs typeface="Montserrat"/>
              <a:sym typeface="Montserrat"/>
            </a:endParaRPr>
          </a:p>
          <a:p>
            <a:pPr marL="0" lvl="0" indent="0" algn="l" rtl="0">
              <a:lnSpc>
                <a:spcPct val="150000"/>
              </a:lnSpc>
              <a:spcBef>
                <a:spcPts val="1600"/>
              </a:spcBef>
              <a:spcAft>
                <a:spcPts val="0"/>
              </a:spcAft>
              <a:buClr>
                <a:schemeClr val="dk1"/>
              </a:buClr>
              <a:buSzPts val="1100"/>
              <a:buFont typeface="Arial"/>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9416ef580c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29416ef580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2944aa5d808_1_9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944aa5d808_1_9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acquired this slide deck template from SlidesGo, and we are required to keep the attribution slide in the presentation.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9469d1f40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91a6240e8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91a6240e8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Improving accessibility to existing resources is an essential part of our solution. As mentioned previously, there are serious barriers to shelter access, both in terms of capital and administrative inefficiencies. The current NOLA.gov website that provides homeless service providers has minimal information and no information about general or daily bed availability. Some information is even incorrect. </a:t>
            </a:r>
            <a:r>
              <a:rPr lang="en" b="1">
                <a:solidFill>
                  <a:schemeClr val="dk1"/>
                </a:solidFill>
              </a:rPr>
              <a:t>The Low Barrier Shelter, the largest and most accessible homeless shelter in NOLA, does not have a working phone number on this website. When our group called the shelter, we were met with an out of service message (click play) which is extremely detrimental to homeless individuals</a:t>
            </a:r>
            <a:r>
              <a:rPr lang="en">
                <a:solidFill>
                  <a:schemeClr val="dk1"/>
                </a:solidFill>
              </a:rPr>
              <a:t> and those who serve the population, including health care workers, community outreach workers, and social workers trying to connect with services.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1d3430ff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91d3430ff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database would entail up-to-date contact information, requirements for registration and enrollment (including restrictions on substance use, pets, religion), services provided (including financial responsibility classes, daytime activities, etc.) similar to the current NOLA website. </a:t>
            </a:r>
            <a:endParaRPr/>
          </a:p>
          <a:p>
            <a:pPr marL="0" lvl="0" indent="0" algn="l" rtl="0">
              <a:spcBef>
                <a:spcPts val="0"/>
              </a:spcBef>
              <a:spcAft>
                <a:spcPts val="0"/>
              </a:spcAft>
              <a:buNone/>
            </a:pPr>
            <a:endParaRPr/>
          </a:p>
          <a:p>
            <a:pPr marL="0" lvl="0" indent="0" algn="l" rtl="0">
              <a:spcBef>
                <a:spcPts val="0"/>
              </a:spcBef>
              <a:spcAft>
                <a:spcPts val="0"/>
              </a:spcAft>
              <a:buNone/>
            </a:pPr>
            <a:r>
              <a:rPr lang="en"/>
              <a:t>However, the unique mechanism would be an hourly updating of beds available in each shelter. This would be especially helpful for emergency room physicians and jails to have, so there are systems in place to avoid “patient dumping” of homeless individuals into the streets</a:t>
            </a:r>
            <a:endParaRPr/>
          </a:p>
          <a:p>
            <a:pPr marL="0" lvl="0" indent="0" algn="l" rtl="0">
              <a:spcBef>
                <a:spcPts val="0"/>
              </a:spcBef>
              <a:spcAft>
                <a:spcPts val="0"/>
              </a:spcAft>
              <a:buNone/>
            </a:pPr>
            <a:endParaRPr/>
          </a:p>
          <a:p>
            <a:pPr marL="0" lvl="0" indent="0" algn="l" rtl="0">
              <a:spcBef>
                <a:spcPts val="0"/>
              </a:spcBef>
              <a:spcAft>
                <a:spcPts val="0"/>
              </a:spcAft>
              <a:buNone/>
            </a:pPr>
            <a:r>
              <a:rPr lang="en"/>
              <a:t>The database would be linked to the already existing websites that offer contact information, or even a modification of already existing websites with the additional of a daily bed update. Though there is not an Office of Homeless Strategy and Services website yet, if there is one upcoming, we would add this to that website!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91a47664e2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91a47664e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central idea is to have a regular updating of number of beds. The New York State’s Find Addiction Treatment Database designated for substance use treatment represents a rough idea of what this would look like. As you can see on the NY website, it shows that for substance abuse inpatient rehab programs, there are daily availability updates on the number of beds. This database contains availability for specific demographics (like genders) and includes when more information will be next available.</a:t>
            </a:r>
            <a:endParaRPr/>
          </a:p>
          <a:p>
            <a:pPr marL="0" lvl="0" indent="0" algn="l" rtl="0">
              <a:spcBef>
                <a:spcPts val="0"/>
              </a:spcBef>
              <a:spcAft>
                <a:spcPts val="0"/>
              </a:spcAft>
              <a:buNone/>
            </a:pPr>
            <a:endParaRPr/>
          </a:p>
          <a:p>
            <a:pPr marL="0" lvl="0" indent="0" algn="l" rtl="0">
              <a:spcBef>
                <a:spcPts val="0"/>
              </a:spcBef>
              <a:spcAft>
                <a:spcPts val="0"/>
              </a:spcAft>
              <a:buNone/>
            </a:pPr>
            <a:r>
              <a:rPr lang="en"/>
              <a:t>Our database would be hourly rather than daily updates, because we anticipate bed availability to fluctuate more in these shelters. But this would not be every hour of everyday, but rather when they start accepting clients into the shelter to take a bed. Starting 5PM, for example, to when they run out of beds for the day. </a:t>
            </a:r>
            <a:endParaRPr/>
          </a:p>
          <a:p>
            <a:pPr marL="0" lvl="0" indent="0" algn="l" rtl="0">
              <a:spcBef>
                <a:spcPts val="0"/>
              </a:spcBef>
              <a:spcAft>
                <a:spcPts val="0"/>
              </a:spcAft>
              <a:buNone/>
            </a:pPr>
            <a:endParaRPr/>
          </a:p>
          <a:p>
            <a:pPr marL="0" lvl="0" indent="0" algn="l" rtl="0">
              <a:spcBef>
                <a:spcPts val="0"/>
              </a:spcBef>
              <a:spcAft>
                <a:spcPts val="0"/>
              </a:spcAft>
              <a:buNone/>
            </a:pPr>
            <a:r>
              <a:rPr lang="en"/>
              <a:t>A </a:t>
            </a:r>
            <a:r>
              <a:rPr lang="en">
                <a:solidFill>
                  <a:schemeClr val="dk1"/>
                </a:solidFill>
              </a:rPr>
              <a:t>demo of our idea is constructed on Google Sheets, which is user-friendly for shelter staff to live update every hour from the start of their check-in time. </a:t>
            </a:r>
            <a:r>
              <a:rPr lang="en"/>
              <a:t>If this database concept were to be integrated on the actual NOLA site, there would need to be a mechanism in place that allows shelter staff to easily live update information from the backend.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416ef580c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416ef580c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transparent, accessible database has many benefits. </a:t>
            </a:r>
            <a:endParaRPr/>
          </a:p>
          <a:p>
            <a:pPr marL="0" lvl="0" indent="0" algn="l" rtl="0">
              <a:spcBef>
                <a:spcPts val="0"/>
              </a:spcBef>
              <a:spcAft>
                <a:spcPts val="0"/>
              </a:spcAft>
              <a:buNone/>
            </a:pPr>
            <a:endParaRPr/>
          </a:p>
          <a:p>
            <a:pPr marL="0" lvl="0" indent="0" algn="l" rtl="0">
              <a:spcBef>
                <a:spcPts val="0"/>
              </a:spcBef>
              <a:spcAft>
                <a:spcPts val="0"/>
              </a:spcAft>
              <a:buNone/>
            </a:pPr>
            <a:r>
              <a:rPr lang="en"/>
              <a:t>First, keeping timely updates of bed availability would reduce phone calls of individuals asking about bed availability, requirements, etc., offering relief to short-staffed shelters. This is a major issue at the Low Barrier Shelter, one of the most accessible and largest shelters in New Orleans. </a:t>
            </a:r>
            <a:endParaRPr/>
          </a:p>
          <a:p>
            <a:pPr marL="0" lvl="0" indent="0" algn="l" rtl="0">
              <a:spcBef>
                <a:spcPts val="0"/>
              </a:spcBef>
              <a:spcAft>
                <a:spcPts val="0"/>
              </a:spcAft>
              <a:buNone/>
            </a:pPr>
            <a:endParaRPr/>
          </a:p>
          <a:p>
            <a:pPr marL="0" lvl="0" indent="0" algn="l" rtl="0">
              <a:spcBef>
                <a:spcPts val="0"/>
              </a:spcBef>
              <a:spcAft>
                <a:spcPts val="0"/>
              </a:spcAft>
              <a:buNone/>
            </a:pPr>
            <a:r>
              <a:rPr lang="en"/>
              <a:t>Second, it avoids discrepancies in available information. We showed you the phone call we made to the Low Barrier shelter. Though it is imperative that that phone number is fixed, this database would at least offer accessible information in spite of it. </a:t>
            </a:r>
            <a:endParaRPr/>
          </a:p>
          <a:p>
            <a:pPr marL="0" lvl="0" indent="0" algn="l" rtl="0">
              <a:spcBef>
                <a:spcPts val="0"/>
              </a:spcBef>
              <a:spcAft>
                <a:spcPts val="0"/>
              </a:spcAft>
              <a:buNone/>
            </a:pPr>
            <a:endParaRPr/>
          </a:p>
          <a:p>
            <a:pPr marL="0" lvl="0" indent="0" algn="l" rtl="0">
              <a:spcBef>
                <a:spcPts val="0"/>
              </a:spcBef>
              <a:spcAft>
                <a:spcPts val="0"/>
              </a:spcAft>
              <a:buNone/>
            </a:pPr>
            <a:r>
              <a:rPr lang="en"/>
              <a:t>Finally, the construction of a pathway for temporary housing from the ER and jail are locations that many people facing homelessness cycle through (source 2).</a:t>
            </a:r>
            <a:endParaRPr/>
          </a:p>
          <a:p>
            <a:pPr marL="0" lvl="0" indent="0" algn="l" rtl="0">
              <a:spcBef>
                <a:spcPts val="0"/>
              </a:spcBef>
              <a:spcAft>
                <a:spcPts val="0"/>
              </a:spcAft>
              <a:buNone/>
            </a:pPr>
            <a:endParaRPr/>
          </a:p>
          <a:p>
            <a:pPr marL="0" lvl="0" indent="0" algn="l" rtl="0">
              <a:spcBef>
                <a:spcPts val="0"/>
              </a:spcBef>
              <a:spcAft>
                <a:spcPts val="0"/>
              </a:spcAft>
              <a:buNone/>
            </a:pPr>
            <a:r>
              <a:rPr lang="en"/>
              <a:t>Our database especially aids in this last point when examining how certain mechanisms can fail in other states. In California, the state government has mandated hospitals to find homeless dischargees temporary shelter, but the administrative burden of managing this process can take hours </a:t>
            </a:r>
            <a:r>
              <a:rPr lang="en">
                <a:solidFill>
                  <a:schemeClr val="dk1"/>
                </a:solidFill>
              </a:rPr>
              <a:t>(source 3)</a:t>
            </a:r>
            <a:r>
              <a:rPr lang="en"/>
              <a:t>. This process would be made more efficient if hospitals could just see how many beds were available;</a:t>
            </a:r>
            <a:r>
              <a:rPr lang="en" b="1"/>
              <a:t> this database avoids patient dumping while still being efficient and easy to incorporate.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43858" y="1172225"/>
            <a:ext cx="6770700" cy="20526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643852" y="3261775"/>
            <a:ext cx="6770700" cy="557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713225" y="1412150"/>
            <a:ext cx="7717500" cy="1657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2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713400" y="3069625"/>
            <a:ext cx="7717500" cy="66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400">
                <a:solidFill>
                  <a:schemeClr val="dk1"/>
                </a:solidFill>
              </a:defRPr>
            </a:lvl1pPr>
            <a:lvl2pPr marL="914400" lvl="1" indent="-317500" algn="ctr">
              <a:spcBef>
                <a:spcPts val="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1"/>
          <p:cNvSpPr/>
          <p:nvPr/>
        </p:nvSpPr>
        <p:spPr>
          <a:xfrm rot="10800000" flipH="1">
            <a:off x="0" y="257175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p:nvPr/>
        </p:nvSpPr>
        <p:spPr>
          <a:xfrm rot="10800000" flipH="1">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2683950" y="3273525"/>
            <a:ext cx="575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1800" b="1">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3"/>
          <p:cNvSpPr txBox="1">
            <a:spLocks noGrp="1"/>
          </p:cNvSpPr>
          <p:nvPr>
            <p:ph type="subTitle" idx="1"/>
          </p:nvPr>
        </p:nvSpPr>
        <p:spPr>
          <a:xfrm flipH="1">
            <a:off x="2684000" y="1247225"/>
            <a:ext cx="5757300" cy="18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3"/>
          <p:cNvSpPr/>
          <p:nvPr/>
        </p:nvSpPr>
        <p:spPr>
          <a:xfrm rot="10800000" flipH="1">
            <a:off x="1216200" y="2571750"/>
            <a:ext cx="1216200" cy="2571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rot="10800000" flipH="1">
            <a:off x="0" y="1061825"/>
            <a:ext cx="1216200" cy="1509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63" name="Google Shape;63;p14"/>
          <p:cNvSpPr txBox="1">
            <a:spLocks noGrp="1"/>
          </p:cNvSpPr>
          <p:nvPr>
            <p:ph type="ctrTitle" idx="2"/>
          </p:nvPr>
        </p:nvSpPr>
        <p:spPr>
          <a:xfrm>
            <a:off x="2310350" y="1446813"/>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64" name="Google Shape;64;p14"/>
          <p:cNvSpPr txBox="1">
            <a:spLocks noGrp="1"/>
          </p:cNvSpPr>
          <p:nvPr>
            <p:ph type="title" idx="3" hasCustomPrompt="1"/>
          </p:nvPr>
        </p:nvSpPr>
        <p:spPr>
          <a:xfrm>
            <a:off x="717800" y="1521025"/>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a:spLocks noGrp="1"/>
          </p:cNvSpPr>
          <p:nvPr>
            <p:ph type="subTitle" idx="1"/>
          </p:nvPr>
        </p:nvSpPr>
        <p:spPr>
          <a:xfrm>
            <a:off x="2310350" y="1858875"/>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66" name="Google Shape;66;p14"/>
          <p:cNvSpPr txBox="1">
            <a:spLocks noGrp="1"/>
          </p:cNvSpPr>
          <p:nvPr>
            <p:ph type="ctrTitle" idx="4"/>
          </p:nvPr>
        </p:nvSpPr>
        <p:spPr>
          <a:xfrm>
            <a:off x="6233050" y="1446813"/>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67" name="Google Shape;67;p14"/>
          <p:cNvSpPr txBox="1">
            <a:spLocks noGrp="1"/>
          </p:cNvSpPr>
          <p:nvPr>
            <p:ph type="title" idx="5" hasCustomPrompt="1"/>
          </p:nvPr>
        </p:nvSpPr>
        <p:spPr>
          <a:xfrm>
            <a:off x="4686400" y="1521025"/>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a:spLocks noGrp="1"/>
          </p:cNvSpPr>
          <p:nvPr>
            <p:ph type="subTitle" idx="6"/>
          </p:nvPr>
        </p:nvSpPr>
        <p:spPr>
          <a:xfrm>
            <a:off x="6275800" y="1858878"/>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69" name="Google Shape;69;p14"/>
          <p:cNvSpPr txBox="1">
            <a:spLocks noGrp="1"/>
          </p:cNvSpPr>
          <p:nvPr>
            <p:ph type="ctrTitle" idx="7"/>
          </p:nvPr>
        </p:nvSpPr>
        <p:spPr>
          <a:xfrm>
            <a:off x="2310350" y="2868777"/>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70" name="Google Shape;70;p14"/>
          <p:cNvSpPr txBox="1">
            <a:spLocks noGrp="1"/>
          </p:cNvSpPr>
          <p:nvPr>
            <p:ph type="title" idx="8" hasCustomPrompt="1"/>
          </p:nvPr>
        </p:nvSpPr>
        <p:spPr>
          <a:xfrm>
            <a:off x="717800" y="2960450"/>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a:spLocks noGrp="1"/>
          </p:cNvSpPr>
          <p:nvPr>
            <p:ph type="subTitle" idx="9"/>
          </p:nvPr>
        </p:nvSpPr>
        <p:spPr>
          <a:xfrm>
            <a:off x="2310350" y="3298325"/>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2" name="Google Shape;72;p14"/>
          <p:cNvSpPr txBox="1">
            <a:spLocks noGrp="1"/>
          </p:cNvSpPr>
          <p:nvPr>
            <p:ph type="ctrTitle" idx="13"/>
          </p:nvPr>
        </p:nvSpPr>
        <p:spPr>
          <a:xfrm>
            <a:off x="6275650" y="2868775"/>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73" name="Google Shape;73;p14"/>
          <p:cNvSpPr txBox="1">
            <a:spLocks noGrp="1"/>
          </p:cNvSpPr>
          <p:nvPr>
            <p:ph type="title" idx="14" hasCustomPrompt="1"/>
          </p:nvPr>
        </p:nvSpPr>
        <p:spPr>
          <a:xfrm>
            <a:off x="4686400" y="2960450"/>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a:spLocks noGrp="1"/>
          </p:cNvSpPr>
          <p:nvPr>
            <p:ph type="subTitle" idx="15"/>
          </p:nvPr>
        </p:nvSpPr>
        <p:spPr>
          <a:xfrm>
            <a:off x="6275800" y="3298325"/>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5" name="Google Shape;75;p14"/>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79" name="Google Shape;79;p15"/>
          <p:cNvSpPr txBox="1">
            <a:spLocks noGrp="1"/>
          </p:cNvSpPr>
          <p:nvPr>
            <p:ph type="subTitle" idx="1"/>
          </p:nvPr>
        </p:nvSpPr>
        <p:spPr>
          <a:xfrm>
            <a:off x="1454225" y="33913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80" name="Google Shape;80;p15"/>
          <p:cNvSpPr txBox="1">
            <a:spLocks noGrp="1"/>
          </p:cNvSpPr>
          <p:nvPr>
            <p:ph type="subTitle" idx="2"/>
          </p:nvPr>
        </p:nvSpPr>
        <p:spPr>
          <a:xfrm>
            <a:off x="1454225" y="37667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81" name="Google Shape;81;p15"/>
          <p:cNvSpPr txBox="1">
            <a:spLocks noGrp="1"/>
          </p:cNvSpPr>
          <p:nvPr>
            <p:ph type="subTitle" idx="3"/>
          </p:nvPr>
        </p:nvSpPr>
        <p:spPr>
          <a:xfrm>
            <a:off x="5427875" y="33913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82" name="Google Shape;82;p15"/>
          <p:cNvSpPr txBox="1">
            <a:spLocks noGrp="1"/>
          </p:cNvSpPr>
          <p:nvPr>
            <p:ph type="subTitle" idx="4"/>
          </p:nvPr>
        </p:nvSpPr>
        <p:spPr>
          <a:xfrm>
            <a:off x="5427875" y="37667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83" name="Google Shape;83;p15"/>
          <p:cNvSpPr/>
          <p:nvPr/>
        </p:nvSpPr>
        <p:spPr>
          <a:xfrm rot="5400000">
            <a:off x="-2131350" y="205000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CUSTOM_15">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86" name="Google Shape;86;p16"/>
          <p:cNvSpPr txBox="1">
            <a:spLocks noGrp="1"/>
          </p:cNvSpPr>
          <p:nvPr>
            <p:ph type="subTitle" idx="1"/>
          </p:nvPr>
        </p:nvSpPr>
        <p:spPr>
          <a:xfrm>
            <a:off x="1098800" y="3775200"/>
            <a:ext cx="28131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87" name="Google Shape;87;p16"/>
          <p:cNvSpPr txBox="1">
            <a:spLocks noGrp="1"/>
          </p:cNvSpPr>
          <p:nvPr>
            <p:ph type="subTitle" idx="2"/>
          </p:nvPr>
        </p:nvSpPr>
        <p:spPr>
          <a:xfrm>
            <a:off x="1098800" y="3051300"/>
            <a:ext cx="28131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88" name="Google Shape;88;p16"/>
          <p:cNvSpPr txBox="1">
            <a:spLocks noGrp="1"/>
          </p:cNvSpPr>
          <p:nvPr>
            <p:ph type="subTitle" idx="3"/>
          </p:nvPr>
        </p:nvSpPr>
        <p:spPr>
          <a:xfrm>
            <a:off x="1098800" y="2315550"/>
            <a:ext cx="28131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89" name="Google Shape;89;p16"/>
          <p:cNvSpPr txBox="1">
            <a:spLocks noGrp="1"/>
          </p:cNvSpPr>
          <p:nvPr>
            <p:ph type="subTitle" idx="4"/>
          </p:nvPr>
        </p:nvSpPr>
        <p:spPr>
          <a:xfrm>
            <a:off x="1098800" y="1591650"/>
            <a:ext cx="28131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90" name="Google Shape;90;p16"/>
          <p:cNvSpPr/>
          <p:nvPr/>
        </p:nvSpPr>
        <p:spPr>
          <a:xfrm rot="10800000" flipH="1">
            <a:off x="5416200" y="1010100"/>
            <a:ext cx="1216200" cy="1561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rot="10800000" flipH="1">
            <a:off x="6632400" y="2571600"/>
            <a:ext cx="1216200" cy="25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94" name="Google Shape;94;p17"/>
          <p:cNvSpPr txBox="1">
            <a:spLocks noGrp="1"/>
          </p:cNvSpPr>
          <p:nvPr>
            <p:ph type="subTitle" idx="1"/>
          </p:nvPr>
        </p:nvSpPr>
        <p:spPr>
          <a:xfrm>
            <a:off x="788100" y="23904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95" name="Google Shape;95;p17"/>
          <p:cNvSpPr txBox="1">
            <a:spLocks noGrp="1"/>
          </p:cNvSpPr>
          <p:nvPr>
            <p:ph type="subTitle" idx="2"/>
          </p:nvPr>
        </p:nvSpPr>
        <p:spPr>
          <a:xfrm>
            <a:off x="788100" y="27658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a:p>
        </p:txBody>
      </p:sp>
      <p:sp>
        <p:nvSpPr>
          <p:cNvPr id="96" name="Google Shape;96;p17"/>
          <p:cNvSpPr txBox="1">
            <a:spLocks noGrp="1"/>
          </p:cNvSpPr>
          <p:nvPr>
            <p:ph type="subTitle" idx="3"/>
          </p:nvPr>
        </p:nvSpPr>
        <p:spPr>
          <a:xfrm>
            <a:off x="3441150" y="23904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97" name="Google Shape;97;p17"/>
          <p:cNvSpPr txBox="1">
            <a:spLocks noGrp="1"/>
          </p:cNvSpPr>
          <p:nvPr>
            <p:ph type="subTitle" idx="4"/>
          </p:nvPr>
        </p:nvSpPr>
        <p:spPr>
          <a:xfrm>
            <a:off x="3441150" y="27658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a:p>
        </p:txBody>
      </p:sp>
      <p:sp>
        <p:nvSpPr>
          <p:cNvPr id="98" name="Google Shape;98;p17"/>
          <p:cNvSpPr txBox="1">
            <a:spLocks noGrp="1"/>
          </p:cNvSpPr>
          <p:nvPr>
            <p:ph type="subTitle" idx="5"/>
          </p:nvPr>
        </p:nvSpPr>
        <p:spPr>
          <a:xfrm>
            <a:off x="6094200" y="23904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99" name="Google Shape;99;p17"/>
          <p:cNvSpPr txBox="1">
            <a:spLocks noGrp="1"/>
          </p:cNvSpPr>
          <p:nvPr>
            <p:ph type="subTitle" idx="6"/>
          </p:nvPr>
        </p:nvSpPr>
        <p:spPr>
          <a:xfrm>
            <a:off x="6094200" y="27658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a:p>
        </p:txBody>
      </p:sp>
      <p:sp>
        <p:nvSpPr>
          <p:cNvPr id="100" name="Google Shape;100;p17"/>
          <p:cNvSpPr/>
          <p:nvPr/>
        </p:nvSpPr>
        <p:spPr>
          <a:xfrm flipH="1">
            <a:off x="457200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flipH="1">
            <a:off x="5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
  <p:cSld name="CUSTOM_3">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04" name="Google Shape;104;p18"/>
          <p:cNvSpPr txBox="1">
            <a:spLocks noGrp="1"/>
          </p:cNvSpPr>
          <p:nvPr>
            <p:ph type="subTitle" idx="1"/>
          </p:nvPr>
        </p:nvSpPr>
        <p:spPr>
          <a:xfrm>
            <a:off x="1878275" y="1251675"/>
            <a:ext cx="2787600" cy="4239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05" name="Google Shape;105;p18"/>
          <p:cNvSpPr txBox="1">
            <a:spLocks noGrp="1"/>
          </p:cNvSpPr>
          <p:nvPr>
            <p:ph type="subTitle" idx="2"/>
          </p:nvPr>
        </p:nvSpPr>
        <p:spPr>
          <a:xfrm>
            <a:off x="1878275" y="1744345"/>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06" name="Google Shape;106;p18"/>
          <p:cNvSpPr txBox="1">
            <a:spLocks noGrp="1"/>
          </p:cNvSpPr>
          <p:nvPr>
            <p:ph type="subTitle" idx="3"/>
          </p:nvPr>
        </p:nvSpPr>
        <p:spPr>
          <a:xfrm>
            <a:off x="5351497" y="1251675"/>
            <a:ext cx="2787600" cy="4239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07" name="Google Shape;107;p18"/>
          <p:cNvSpPr txBox="1">
            <a:spLocks noGrp="1"/>
          </p:cNvSpPr>
          <p:nvPr>
            <p:ph type="subTitle" idx="4"/>
          </p:nvPr>
        </p:nvSpPr>
        <p:spPr>
          <a:xfrm>
            <a:off x="5351493" y="1744282"/>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08" name="Google Shape;108;p18"/>
          <p:cNvSpPr txBox="1">
            <a:spLocks noGrp="1"/>
          </p:cNvSpPr>
          <p:nvPr>
            <p:ph type="subTitle" idx="5"/>
          </p:nvPr>
        </p:nvSpPr>
        <p:spPr>
          <a:xfrm>
            <a:off x="1878275" y="2898148"/>
            <a:ext cx="2787600" cy="340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09" name="Google Shape;109;p18"/>
          <p:cNvSpPr txBox="1">
            <a:spLocks noGrp="1"/>
          </p:cNvSpPr>
          <p:nvPr>
            <p:ph type="subTitle" idx="6"/>
          </p:nvPr>
        </p:nvSpPr>
        <p:spPr>
          <a:xfrm>
            <a:off x="1878275" y="3390754"/>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10" name="Google Shape;110;p18"/>
          <p:cNvSpPr txBox="1">
            <a:spLocks noGrp="1"/>
          </p:cNvSpPr>
          <p:nvPr>
            <p:ph type="subTitle" idx="7"/>
          </p:nvPr>
        </p:nvSpPr>
        <p:spPr>
          <a:xfrm>
            <a:off x="5351425" y="2898156"/>
            <a:ext cx="2787600" cy="340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a:endParaRPr/>
          </a:p>
        </p:txBody>
      </p:sp>
      <p:sp>
        <p:nvSpPr>
          <p:cNvPr id="111" name="Google Shape;111;p18"/>
          <p:cNvSpPr txBox="1">
            <a:spLocks noGrp="1"/>
          </p:cNvSpPr>
          <p:nvPr>
            <p:ph type="subTitle" idx="8"/>
          </p:nvPr>
        </p:nvSpPr>
        <p:spPr>
          <a:xfrm>
            <a:off x="5351425" y="3390754"/>
            <a:ext cx="27876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12" name="Google Shape;112;p18"/>
          <p:cNvSpPr txBox="1">
            <a:spLocks noGrp="1"/>
          </p:cNvSpPr>
          <p:nvPr>
            <p:ph type="subTitle" idx="9"/>
          </p:nvPr>
        </p:nvSpPr>
        <p:spPr>
          <a:xfrm rot="-5400803">
            <a:off x="609009" y="1779468"/>
            <a:ext cx="1284300" cy="4926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b="1">
                <a:solidFill>
                  <a:schemeClr val="lt1"/>
                </a:solidFill>
              </a:defRPr>
            </a:lvl1pPr>
            <a:lvl2pPr lvl="1">
              <a:spcBef>
                <a:spcPts val="1600"/>
              </a:spcBef>
              <a:spcAft>
                <a:spcPts val="0"/>
              </a:spcAft>
              <a:buSzPts val="1400"/>
              <a:buNone/>
              <a:defRPr b="1"/>
            </a:lvl2pPr>
            <a:lvl3pPr lvl="2">
              <a:spcBef>
                <a:spcPts val="1600"/>
              </a:spcBef>
              <a:spcAft>
                <a:spcPts val="0"/>
              </a:spcAft>
              <a:buSzPts val="1400"/>
              <a:buNone/>
              <a:defRPr b="1"/>
            </a:lvl3pPr>
            <a:lvl4pPr lvl="3">
              <a:spcBef>
                <a:spcPts val="1600"/>
              </a:spcBef>
              <a:spcAft>
                <a:spcPts val="0"/>
              </a:spcAft>
              <a:buSzPts val="1400"/>
              <a:buNone/>
              <a:defRPr b="1"/>
            </a:lvl4pPr>
            <a:lvl5pPr lvl="4">
              <a:spcBef>
                <a:spcPts val="1600"/>
              </a:spcBef>
              <a:spcAft>
                <a:spcPts val="0"/>
              </a:spcAft>
              <a:buSzPts val="1400"/>
              <a:buNone/>
              <a:defRPr b="1"/>
            </a:lvl5pPr>
            <a:lvl6pPr lvl="5">
              <a:spcBef>
                <a:spcPts val="1600"/>
              </a:spcBef>
              <a:spcAft>
                <a:spcPts val="0"/>
              </a:spcAft>
              <a:buSzPts val="1400"/>
              <a:buNone/>
              <a:defRPr b="1"/>
            </a:lvl6pPr>
            <a:lvl7pPr lvl="6">
              <a:spcBef>
                <a:spcPts val="1600"/>
              </a:spcBef>
              <a:spcAft>
                <a:spcPts val="0"/>
              </a:spcAft>
              <a:buSzPts val="1400"/>
              <a:buNone/>
              <a:defRPr b="1"/>
            </a:lvl7pPr>
            <a:lvl8pPr lvl="7">
              <a:spcBef>
                <a:spcPts val="1600"/>
              </a:spcBef>
              <a:spcAft>
                <a:spcPts val="0"/>
              </a:spcAft>
              <a:buSzPts val="1400"/>
              <a:buNone/>
              <a:defRPr b="1"/>
            </a:lvl8pPr>
            <a:lvl9pPr lvl="8">
              <a:spcBef>
                <a:spcPts val="1600"/>
              </a:spcBef>
              <a:spcAft>
                <a:spcPts val="1600"/>
              </a:spcAft>
              <a:buSzPts val="1400"/>
              <a:buNone/>
              <a:defRPr b="1"/>
            </a:lvl9pPr>
          </a:lstStyle>
          <a:p>
            <a:endParaRPr/>
          </a:p>
        </p:txBody>
      </p:sp>
      <p:sp>
        <p:nvSpPr>
          <p:cNvPr id="113" name="Google Shape;113;p18"/>
          <p:cNvSpPr txBox="1">
            <a:spLocks noGrp="1"/>
          </p:cNvSpPr>
          <p:nvPr>
            <p:ph type="subTitle" idx="13"/>
          </p:nvPr>
        </p:nvSpPr>
        <p:spPr>
          <a:xfrm rot="-5400000">
            <a:off x="609075" y="3422400"/>
            <a:ext cx="1284300" cy="49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defRPr>
            </a:lvl1pPr>
            <a:lvl2pPr lvl="1" rtl="0">
              <a:spcBef>
                <a:spcPts val="1600"/>
              </a:spcBef>
              <a:spcAft>
                <a:spcPts val="0"/>
              </a:spcAft>
              <a:buSzPts val="1400"/>
              <a:buNone/>
              <a:defRPr b="1"/>
            </a:lvl2pPr>
            <a:lvl3pPr lvl="2" rtl="0">
              <a:spcBef>
                <a:spcPts val="1600"/>
              </a:spcBef>
              <a:spcAft>
                <a:spcPts val="0"/>
              </a:spcAft>
              <a:buSzPts val="1400"/>
              <a:buNone/>
              <a:defRPr b="1"/>
            </a:lvl3pPr>
            <a:lvl4pPr lvl="3" rtl="0">
              <a:spcBef>
                <a:spcPts val="1600"/>
              </a:spcBef>
              <a:spcAft>
                <a:spcPts val="0"/>
              </a:spcAft>
              <a:buSzPts val="1400"/>
              <a:buNone/>
              <a:defRPr b="1"/>
            </a:lvl4pPr>
            <a:lvl5pPr lvl="4" rtl="0">
              <a:spcBef>
                <a:spcPts val="1600"/>
              </a:spcBef>
              <a:spcAft>
                <a:spcPts val="0"/>
              </a:spcAft>
              <a:buSzPts val="1400"/>
              <a:buNone/>
              <a:defRPr b="1"/>
            </a:lvl5pPr>
            <a:lvl6pPr lvl="5" rtl="0">
              <a:spcBef>
                <a:spcPts val="1600"/>
              </a:spcBef>
              <a:spcAft>
                <a:spcPts val="0"/>
              </a:spcAft>
              <a:buSzPts val="1400"/>
              <a:buNone/>
              <a:defRPr b="1"/>
            </a:lvl6pPr>
            <a:lvl7pPr lvl="6" rtl="0">
              <a:spcBef>
                <a:spcPts val="1600"/>
              </a:spcBef>
              <a:spcAft>
                <a:spcPts val="0"/>
              </a:spcAft>
              <a:buSzPts val="1400"/>
              <a:buNone/>
              <a:defRPr b="1"/>
            </a:lvl7pPr>
            <a:lvl8pPr lvl="7" rtl="0">
              <a:spcBef>
                <a:spcPts val="1600"/>
              </a:spcBef>
              <a:spcAft>
                <a:spcPts val="0"/>
              </a:spcAft>
              <a:buSzPts val="1400"/>
              <a:buNone/>
              <a:defRPr b="1"/>
            </a:lvl8pPr>
            <a:lvl9pPr lvl="8" rtl="0">
              <a:spcBef>
                <a:spcPts val="1600"/>
              </a:spcBef>
              <a:spcAft>
                <a:spcPts val="1600"/>
              </a:spcAft>
              <a:buSzPts val="1400"/>
              <a:buNone/>
              <a:defRPr b="1"/>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14">
    <p:spTree>
      <p:nvGrpSpPr>
        <p:cNvPr id="1" name="Shape 114"/>
        <p:cNvGrpSpPr/>
        <p:nvPr/>
      </p:nvGrpSpPr>
      <p:grpSpPr>
        <a:xfrm>
          <a:off x="0" y="0"/>
          <a:ext cx="0" cy="0"/>
          <a:chOff x="0" y="0"/>
          <a:chExt cx="0" cy="0"/>
        </a:xfrm>
      </p:grpSpPr>
      <p:sp>
        <p:nvSpPr>
          <p:cNvPr id="115" name="Google Shape;115;p19"/>
          <p:cNvSpPr txBox="1">
            <a:spLocks noGrp="1"/>
          </p:cNvSpPr>
          <p:nvPr>
            <p:ph type="subTitle" idx="1"/>
          </p:nvPr>
        </p:nvSpPr>
        <p:spPr>
          <a:xfrm>
            <a:off x="5951340" y="1570850"/>
            <a:ext cx="2479500" cy="423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1600"/>
              </a:spcBef>
              <a:spcAft>
                <a:spcPts val="0"/>
              </a:spcAft>
              <a:buNone/>
              <a:defRPr b="1">
                <a:solidFill>
                  <a:schemeClr val="accent1"/>
                </a:solidFill>
              </a:defRPr>
            </a:lvl2pPr>
            <a:lvl3pPr lvl="2" algn="r" rtl="0">
              <a:spcBef>
                <a:spcPts val="1600"/>
              </a:spcBef>
              <a:spcAft>
                <a:spcPts val="0"/>
              </a:spcAft>
              <a:buNone/>
              <a:defRPr b="1">
                <a:solidFill>
                  <a:schemeClr val="accent1"/>
                </a:solidFill>
              </a:defRPr>
            </a:lvl3pPr>
            <a:lvl4pPr lvl="3" algn="r" rtl="0">
              <a:spcBef>
                <a:spcPts val="1600"/>
              </a:spcBef>
              <a:spcAft>
                <a:spcPts val="0"/>
              </a:spcAft>
              <a:buNone/>
              <a:defRPr b="1">
                <a:solidFill>
                  <a:schemeClr val="accent1"/>
                </a:solidFill>
              </a:defRPr>
            </a:lvl4pPr>
            <a:lvl5pPr lvl="4" algn="r" rtl="0">
              <a:spcBef>
                <a:spcPts val="1600"/>
              </a:spcBef>
              <a:spcAft>
                <a:spcPts val="0"/>
              </a:spcAft>
              <a:buNone/>
              <a:defRPr b="1">
                <a:solidFill>
                  <a:schemeClr val="accent1"/>
                </a:solidFill>
              </a:defRPr>
            </a:lvl5pPr>
            <a:lvl6pPr lvl="5" algn="r" rtl="0">
              <a:spcBef>
                <a:spcPts val="1600"/>
              </a:spcBef>
              <a:spcAft>
                <a:spcPts val="0"/>
              </a:spcAft>
              <a:buNone/>
              <a:defRPr b="1">
                <a:solidFill>
                  <a:schemeClr val="accent1"/>
                </a:solidFill>
              </a:defRPr>
            </a:lvl6pPr>
            <a:lvl7pPr lvl="6" algn="r" rtl="0">
              <a:spcBef>
                <a:spcPts val="1600"/>
              </a:spcBef>
              <a:spcAft>
                <a:spcPts val="0"/>
              </a:spcAft>
              <a:buNone/>
              <a:defRPr b="1">
                <a:solidFill>
                  <a:schemeClr val="accent1"/>
                </a:solidFill>
              </a:defRPr>
            </a:lvl7pPr>
            <a:lvl8pPr lvl="7" algn="r" rtl="0">
              <a:spcBef>
                <a:spcPts val="1600"/>
              </a:spcBef>
              <a:spcAft>
                <a:spcPts val="0"/>
              </a:spcAft>
              <a:buNone/>
              <a:defRPr b="1">
                <a:solidFill>
                  <a:schemeClr val="accent1"/>
                </a:solidFill>
              </a:defRPr>
            </a:lvl8pPr>
            <a:lvl9pPr lvl="8" algn="r" rtl="0">
              <a:spcBef>
                <a:spcPts val="1600"/>
              </a:spcBef>
              <a:spcAft>
                <a:spcPts val="1600"/>
              </a:spcAft>
              <a:buNone/>
              <a:defRPr b="1">
                <a:solidFill>
                  <a:schemeClr val="accent1"/>
                </a:solidFill>
              </a:defRPr>
            </a:lvl9pPr>
          </a:lstStyle>
          <a:p>
            <a:endParaRPr/>
          </a:p>
        </p:txBody>
      </p:sp>
      <p:sp>
        <p:nvSpPr>
          <p:cNvPr id="116" name="Google Shape;116;p19"/>
          <p:cNvSpPr txBox="1">
            <a:spLocks noGrp="1"/>
          </p:cNvSpPr>
          <p:nvPr>
            <p:ph type="subTitle" idx="2"/>
          </p:nvPr>
        </p:nvSpPr>
        <p:spPr>
          <a:xfrm>
            <a:off x="5951336" y="1941975"/>
            <a:ext cx="2479500" cy="8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solidFill>
                  <a:schemeClr val="dk1"/>
                </a:solidFill>
              </a:defRPr>
            </a:lvl1pPr>
            <a:lvl2pPr lvl="1" algn="r" rtl="0">
              <a:lnSpc>
                <a:spcPct val="100000"/>
              </a:lnSpc>
              <a:spcBef>
                <a:spcPts val="1600"/>
              </a:spcBef>
              <a:spcAft>
                <a:spcPts val="0"/>
              </a:spcAft>
              <a:buNone/>
              <a:defRPr sz="1400">
                <a:solidFill>
                  <a:schemeClr val="dk1"/>
                </a:solidFill>
              </a:defRPr>
            </a:lvl2pPr>
            <a:lvl3pPr lvl="2" algn="r" rtl="0">
              <a:lnSpc>
                <a:spcPct val="100000"/>
              </a:lnSpc>
              <a:spcBef>
                <a:spcPts val="1600"/>
              </a:spcBef>
              <a:spcAft>
                <a:spcPts val="0"/>
              </a:spcAft>
              <a:buNone/>
              <a:defRPr sz="1400">
                <a:solidFill>
                  <a:schemeClr val="dk1"/>
                </a:solidFill>
              </a:defRPr>
            </a:lvl3pPr>
            <a:lvl4pPr lvl="3" algn="r" rtl="0">
              <a:lnSpc>
                <a:spcPct val="100000"/>
              </a:lnSpc>
              <a:spcBef>
                <a:spcPts val="1600"/>
              </a:spcBef>
              <a:spcAft>
                <a:spcPts val="0"/>
              </a:spcAft>
              <a:buNone/>
              <a:defRPr sz="1400">
                <a:solidFill>
                  <a:schemeClr val="dk1"/>
                </a:solidFill>
              </a:defRPr>
            </a:lvl4pPr>
            <a:lvl5pPr lvl="4" algn="r" rtl="0">
              <a:lnSpc>
                <a:spcPct val="100000"/>
              </a:lnSpc>
              <a:spcBef>
                <a:spcPts val="1600"/>
              </a:spcBef>
              <a:spcAft>
                <a:spcPts val="0"/>
              </a:spcAft>
              <a:buNone/>
              <a:defRPr sz="1400">
                <a:solidFill>
                  <a:schemeClr val="dk1"/>
                </a:solidFill>
              </a:defRPr>
            </a:lvl5pPr>
            <a:lvl6pPr lvl="5" algn="r" rtl="0">
              <a:lnSpc>
                <a:spcPct val="100000"/>
              </a:lnSpc>
              <a:spcBef>
                <a:spcPts val="1600"/>
              </a:spcBef>
              <a:spcAft>
                <a:spcPts val="0"/>
              </a:spcAft>
              <a:buNone/>
              <a:defRPr sz="1400">
                <a:solidFill>
                  <a:schemeClr val="dk1"/>
                </a:solidFill>
              </a:defRPr>
            </a:lvl6pPr>
            <a:lvl7pPr lvl="6" algn="r" rtl="0">
              <a:lnSpc>
                <a:spcPct val="100000"/>
              </a:lnSpc>
              <a:spcBef>
                <a:spcPts val="1600"/>
              </a:spcBef>
              <a:spcAft>
                <a:spcPts val="0"/>
              </a:spcAft>
              <a:buNone/>
              <a:defRPr sz="1400">
                <a:solidFill>
                  <a:schemeClr val="dk1"/>
                </a:solidFill>
              </a:defRPr>
            </a:lvl7pPr>
            <a:lvl8pPr lvl="7" algn="r" rtl="0">
              <a:lnSpc>
                <a:spcPct val="100000"/>
              </a:lnSpc>
              <a:spcBef>
                <a:spcPts val="1600"/>
              </a:spcBef>
              <a:spcAft>
                <a:spcPts val="0"/>
              </a:spcAft>
              <a:buNone/>
              <a:defRPr sz="1400">
                <a:solidFill>
                  <a:schemeClr val="dk1"/>
                </a:solidFill>
              </a:defRPr>
            </a:lvl8pPr>
            <a:lvl9pPr lvl="8" algn="r" rtl="0">
              <a:lnSpc>
                <a:spcPct val="100000"/>
              </a:lnSpc>
              <a:spcBef>
                <a:spcPts val="1600"/>
              </a:spcBef>
              <a:spcAft>
                <a:spcPts val="1600"/>
              </a:spcAft>
              <a:buNone/>
              <a:defRPr sz="1400">
                <a:solidFill>
                  <a:schemeClr val="dk1"/>
                </a:solidFill>
              </a:defRPr>
            </a:lvl9pPr>
          </a:lstStyle>
          <a:p>
            <a:endParaRPr/>
          </a:p>
        </p:txBody>
      </p:sp>
      <p:sp>
        <p:nvSpPr>
          <p:cNvPr id="117" name="Google Shape;117;p19"/>
          <p:cNvSpPr txBox="1">
            <a:spLocks noGrp="1"/>
          </p:cNvSpPr>
          <p:nvPr>
            <p:ph type="subTitle" idx="3"/>
          </p:nvPr>
        </p:nvSpPr>
        <p:spPr>
          <a:xfrm>
            <a:off x="5951276" y="3064926"/>
            <a:ext cx="2479500" cy="34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1600"/>
              </a:spcBef>
              <a:spcAft>
                <a:spcPts val="0"/>
              </a:spcAft>
              <a:buNone/>
              <a:defRPr b="1">
                <a:solidFill>
                  <a:schemeClr val="accent1"/>
                </a:solidFill>
              </a:defRPr>
            </a:lvl2pPr>
            <a:lvl3pPr lvl="2" algn="r" rtl="0">
              <a:spcBef>
                <a:spcPts val="1600"/>
              </a:spcBef>
              <a:spcAft>
                <a:spcPts val="0"/>
              </a:spcAft>
              <a:buNone/>
              <a:defRPr b="1">
                <a:solidFill>
                  <a:schemeClr val="accent1"/>
                </a:solidFill>
              </a:defRPr>
            </a:lvl3pPr>
            <a:lvl4pPr lvl="3" algn="r" rtl="0">
              <a:spcBef>
                <a:spcPts val="1600"/>
              </a:spcBef>
              <a:spcAft>
                <a:spcPts val="0"/>
              </a:spcAft>
              <a:buNone/>
              <a:defRPr b="1">
                <a:solidFill>
                  <a:schemeClr val="accent1"/>
                </a:solidFill>
              </a:defRPr>
            </a:lvl4pPr>
            <a:lvl5pPr lvl="4" algn="r" rtl="0">
              <a:spcBef>
                <a:spcPts val="1600"/>
              </a:spcBef>
              <a:spcAft>
                <a:spcPts val="0"/>
              </a:spcAft>
              <a:buNone/>
              <a:defRPr b="1">
                <a:solidFill>
                  <a:schemeClr val="accent1"/>
                </a:solidFill>
              </a:defRPr>
            </a:lvl5pPr>
            <a:lvl6pPr lvl="5" algn="r" rtl="0">
              <a:spcBef>
                <a:spcPts val="1600"/>
              </a:spcBef>
              <a:spcAft>
                <a:spcPts val="0"/>
              </a:spcAft>
              <a:buNone/>
              <a:defRPr b="1">
                <a:solidFill>
                  <a:schemeClr val="accent1"/>
                </a:solidFill>
              </a:defRPr>
            </a:lvl6pPr>
            <a:lvl7pPr lvl="6" algn="r" rtl="0">
              <a:spcBef>
                <a:spcPts val="1600"/>
              </a:spcBef>
              <a:spcAft>
                <a:spcPts val="0"/>
              </a:spcAft>
              <a:buNone/>
              <a:defRPr b="1">
                <a:solidFill>
                  <a:schemeClr val="accent1"/>
                </a:solidFill>
              </a:defRPr>
            </a:lvl7pPr>
            <a:lvl8pPr lvl="7" algn="r" rtl="0">
              <a:spcBef>
                <a:spcPts val="1600"/>
              </a:spcBef>
              <a:spcAft>
                <a:spcPts val="0"/>
              </a:spcAft>
              <a:buNone/>
              <a:defRPr b="1">
                <a:solidFill>
                  <a:schemeClr val="accent1"/>
                </a:solidFill>
              </a:defRPr>
            </a:lvl8pPr>
            <a:lvl9pPr lvl="8" algn="r" rtl="0">
              <a:spcBef>
                <a:spcPts val="1600"/>
              </a:spcBef>
              <a:spcAft>
                <a:spcPts val="1600"/>
              </a:spcAft>
              <a:buNone/>
              <a:defRPr b="1">
                <a:solidFill>
                  <a:schemeClr val="accent1"/>
                </a:solidFill>
              </a:defRPr>
            </a:lvl9pPr>
          </a:lstStyle>
          <a:p>
            <a:endParaRPr/>
          </a:p>
        </p:txBody>
      </p:sp>
      <p:sp>
        <p:nvSpPr>
          <p:cNvPr id="118" name="Google Shape;118;p19"/>
          <p:cNvSpPr txBox="1">
            <a:spLocks noGrp="1"/>
          </p:cNvSpPr>
          <p:nvPr>
            <p:ph type="subTitle" idx="4"/>
          </p:nvPr>
        </p:nvSpPr>
        <p:spPr>
          <a:xfrm>
            <a:off x="5951276" y="3436049"/>
            <a:ext cx="2479500" cy="8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solidFill>
                  <a:schemeClr val="dk1"/>
                </a:solidFill>
              </a:defRPr>
            </a:lvl1pPr>
            <a:lvl2pPr lvl="1" algn="r" rtl="0">
              <a:lnSpc>
                <a:spcPct val="100000"/>
              </a:lnSpc>
              <a:spcBef>
                <a:spcPts val="0"/>
              </a:spcBef>
              <a:spcAft>
                <a:spcPts val="0"/>
              </a:spcAft>
              <a:buNone/>
              <a:defRPr sz="1400">
                <a:solidFill>
                  <a:schemeClr val="dk1"/>
                </a:solidFill>
              </a:defRPr>
            </a:lvl2pPr>
            <a:lvl3pPr lvl="2" algn="r" rtl="0">
              <a:lnSpc>
                <a:spcPct val="100000"/>
              </a:lnSpc>
              <a:spcBef>
                <a:spcPts val="0"/>
              </a:spcBef>
              <a:spcAft>
                <a:spcPts val="0"/>
              </a:spcAft>
              <a:buNone/>
              <a:defRPr sz="1400">
                <a:solidFill>
                  <a:schemeClr val="dk1"/>
                </a:solidFill>
              </a:defRPr>
            </a:lvl3pPr>
            <a:lvl4pPr lvl="3" algn="r" rtl="0">
              <a:lnSpc>
                <a:spcPct val="100000"/>
              </a:lnSpc>
              <a:spcBef>
                <a:spcPts val="0"/>
              </a:spcBef>
              <a:spcAft>
                <a:spcPts val="0"/>
              </a:spcAft>
              <a:buNone/>
              <a:defRPr sz="1400">
                <a:solidFill>
                  <a:schemeClr val="dk1"/>
                </a:solidFill>
              </a:defRPr>
            </a:lvl4pPr>
            <a:lvl5pPr lvl="4" algn="r" rtl="0">
              <a:lnSpc>
                <a:spcPct val="100000"/>
              </a:lnSpc>
              <a:spcBef>
                <a:spcPts val="0"/>
              </a:spcBef>
              <a:spcAft>
                <a:spcPts val="0"/>
              </a:spcAft>
              <a:buNone/>
              <a:defRPr sz="1400">
                <a:solidFill>
                  <a:schemeClr val="dk1"/>
                </a:solidFill>
              </a:defRPr>
            </a:lvl5pPr>
            <a:lvl6pPr lvl="5" algn="r" rtl="0">
              <a:lnSpc>
                <a:spcPct val="100000"/>
              </a:lnSpc>
              <a:spcBef>
                <a:spcPts val="0"/>
              </a:spcBef>
              <a:spcAft>
                <a:spcPts val="0"/>
              </a:spcAft>
              <a:buNone/>
              <a:defRPr sz="1400">
                <a:solidFill>
                  <a:schemeClr val="dk1"/>
                </a:solidFill>
              </a:defRPr>
            </a:lvl6pPr>
            <a:lvl7pPr lvl="6" algn="r" rtl="0">
              <a:lnSpc>
                <a:spcPct val="100000"/>
              </a:lnSpc>
              <a:spcBef>
                <a:spcPts val="0"/>
              </a:spcBef>
              <a:spcAft>
                <a:spcPts val="0"/>
              </a:spcAft>
              <a:buNone/>
              <a:defRPr sz="1400">
                <a:solidFill>
                  <a:schemeClr val="dk1"/>
                </a:solidFill>
              </a:defRPr>
            </a:lvl7pPr>
            <a:lvl8pPr lvl="7" algn="r" rtl="0">
              <a:lnSpc>
                <a:spcPct val="100000"/>
              </a:lnSpc>
              <a:spcBef>
                <a:spcPts val="0"/>
              </a:spcBef>
              <a:spcAft>
                <a:spcPts val="0"/>
              </a:spcAft>
              <a:buNone/>
              <a:defRPr sz="1400">
                <a:solidFill>
                  <a:schemeClr val="dk1"/>
                </a:solidFill>
              </a:defRPr>
            </a:lvl8pPr>
            <a:lvl9pPr lvl="8" algn="r" rtl="0">
              <a:lnSpc>
                <a:spcPct val="100000"/>
              </a:lnSpc>
              <a:spcBef>
                <a:spcPts val="0"/>
              </a:spcBef>
              <a:spcAft>
                <a:spcPts val="0"/>
              </a:spcAft>
              <a:buNone/>
              <a:defRPr sz="1400">
                <a:solidFill>
                  <a:schemeClr val="dk1"/>
                </a:solidFill>
              </a:defRPr>
            </a:lvl9pPr>
          </a:lstStyle>
          <a:p>
            <a:endParaRPr/>
          </a:p>
        </p:txBody>
      </p:sp>
      <p:sp>
        <p:nvSpPr>
          <p:cNvPr id="119" name="Google Shape;119;p19"/>
          <p:cNvSpPr txBox="1">
            <a:spLocks noGrp="1"/>
          </p:cNvSpPr>
          <p:nvPr>
            <p:ph type="subTitle" idx="5"/>
          </p:nvPr>
        </p:nvSpPr>
        <p:spPr>
          <a:xfrm>
            <a:off x="3156090" y="1570850"/>
            <a:ext cx="2479500" cy="423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1600"/>
              </a:spcBef>
              <a:spcAft>
                <a:spcPts val="0"/>
              </a:spcAft>
              <a:buNone/>
              <a:defRPr b="1">
                <a:solidFill>
                  <a:schemeClr val="accent1"/>
                </a:solidFill>
              </a:defRPr>
            </a:lvl2pPr>
            <a:lvl3pPr lvl="2" algn="r" rtl="0">
              <a:spcBef>
                <a:spcPts val="1600"/>
              </a:spcBef>
              <a:spcAft>
                <a:spcPts val="0"/>
              </a:spcAft>
              <a:buNone/>
              <a:defRPr b="1">
                <a:solidFill>
                  <a:schemeClr val="accent1"/>
                </a:solidFill>
              </a:defRPr>
            </a:lvl3pPr>
            <a:lvl4pPr lvl="3" algn="r" rtl="0">
              <a:spcBef>
                <a:spcPts val="1600"/>
              </a:spcBef>
              <a:spcAft>
                <a:spcPts val="0"/>
              </a:spcAft>
              <a:buNone/>
              <a:defRPr b="1">
                <a:solidFill>
                  <a:schemeClr val="accent1"/>
                </a:solidFill>
              </a:defRPr>
            </a:lvl4pPr>
            <a:lvl5pPr lvl="4" algn="r" rtl="0">
              <a:spcBef>
                <a:spcPts val="1600"/>
              </a:spcBef>
              <a:spcAft>
                <a:spcPts val="0"/>
              </a:spcAft>
              <a:buNone/>
              <a:defRPr b="1">
                <a:solidFill>
                  <a:schemeClr val="accent1"/>
                </a:solidFill>
              </a:defRPr>
            </a:lvl5pPr>
            <a:lvl6pPr lvl="5" algn="r" rtl="0">
              <a:spcBef>
                <a:spcPts val="1600"/>
              </a:spcBef>
              <a:spcAft>
                <a:spcPts val="0"/>
              </a:spcAft>
              <a:buNone/>
              <a:defRPr b="1">
                <a:solidFill>
                  <a:schemeClr val="accent1"/>
                </a:solidFill>
              </a:defRPr>
            </a:lvl6pPr>
            <a:lvl7pPr lvl="6" algn="r" rtl="0">
              <a:spcBef>
                <a:spcPts val="1600"/>
              </a:spcBef>
              <a:spcAft>
                <a:spcPts val="0"/>
              </a:spcAft>
              <a:buNone/>
              <a:defRPr b="1">
                <a:solidFill>
                  <a:schemeClr val="accent1"/>
                </a:solidFill>
              </a:defRPr>
            </a:lvl7pPr>
            <a:lvl8pPr lvl="7" algn="r" rtl="0">
              <a:spcBef>
                <a:spcPts val="1600"/>
              </a:spcBef>
              <a:spcAft>
                <a:spcPts val="0"/>
              </a:spcAft>
              <a:buNone/>
              <a:defRPr b="1">
                <a:solidFill>
                  <a:schemeClr val="accent1"/>
                </a:solidFill>
              </a:defRPr>
            </a:lvl8pPr>
            <a:lvl9pPr lvl="8" algn="r" rtl="0">
              <a:spcBef>
                <a:spcPts val="1600"/>
              </a:spcBef>
              <a:spcAft>
                <a:spcPts val="1600"/>
              </a:spcAft>
              <a:buNone/>
              <a:defRPr b="1">
                <a:solidFill>
                  <a:schemeClr val="accent1"/>
                </a:solidFill>
              </a:defRPr>
            </a:lvl9pPr>
          </a:lstStyle>
          <a:p>
            <a:endParaRPr/>
          </a:p>
        </p:txBody>
      </p:sp>
      <p:sp>
        <p:nvSpPr>
          <p:cNvPr id="120" name="Google Shape;120;p19"/>
          <p:cNvSpPr txBox="1">
            <a:spLocks noGrp="1"/>
          </p:cNvSpPr>
          <p:nvPr>
            <p:ph type="subTitle" idx="6"/>
          </p:nvPr>
        </p:nvSpPr>
        <p:spPr>
          <a:xfrm>
            <a:off x="3156036" y="1941975"/>
            <a:ext cx="2479500" cy="8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solidFill>
                  <a:schemeClr val="dk1"/>
                </a:solidFill>
              </a:defRPr>
            </a:lvl1pPr>
            <a:lvl2pPr lvl="1" algn="r" rtl="0">
              <a:lnSpc>
                <a:spcPct val="100000"/>
              </a:lnSpc>
              <a:spcBef>
                <a:spcPts val="0"/>
              </a:spcBef>
              <a:spcAft>
                <a:spcPts val="0"/>
              </a:spcAft>
              <a:buNone/>
              <a:defRPr sz="1400">
                <a:solidFill>
                  <a:schemeClr val="dk1"/>
                </a:solidFill>
              </a:defRPr>
            </a:lvl2pPr>
            <a:lvl3pPr lvl="2" algn="r" rtl="0">
              <a:lnSpc>
                <a:spcPct val="100000"/>
              </a:lnSpc>
              <a:spcBef>
                <a:spcPts val="0"/>
              </a:spcBef>
              <a:spcAft>
                <a:spcPts val="0"/>
              </a:spcAft>
              <a:buNone/>
              <a:defRPr sz="1400">
                <a:solidFill>
                  <a:schemeClr val="dk1"/>
                </a:solidFill>
              </a:defRPr>
            </a:lvl3pPr>
            <a:lvl4pPr lvl="3" algn="r" rtl="0">
              <a:lnSpc>
                <a:spcPct val="100000"/>
              </a:lnSpc>
              <a:spcBef>
                <a:spcPts val="0"/>
              </a:spcBef>
              <a:spcAft>
                <a:spcPts val="0"/>
              </a:spcAft>
              <a:buNone/>
              <a:defRPr sz="1400">
                <a:solidFill>
                  <a:schemeClr val="dk1"/>
                </a:solidFill>
              </a:defRPr>
            </a:lvl4pPr>
            <a:lvl5pPr lvl="4" algn="r" rtl="0">
              <a:lnSpc>
                <a:spcPct val="100000"/>
              </a:lnSpc>
              <a:spcBef>
                <a:spcPts val="0"/>
              </a:spcBef>
              <a:spcAft>
                <a:spcPts val="0"/>
              </a:spcAft>
              <a:buNone/>
              <a:defRPr sz="1400">
                <a:solidFill>
                  <a:schemeClr val="dk1"/>
                </a:solidFill>
              </a:defRPr>
            </a:lvl5pPr>
            <a:lvl6pPr lvl="5" algn="r" rtl="0">
              <a:lnSpc>
                <a:spcPct val="100000"/>
              </a:lnSpc>
              <a:spcBef>
                <a:spcPts val="0"/>
              </a:spcBef>
              <a:spcAft>
                <a:spcPts val="0"/>
              </a:spcAft>
              <a:buNone/>
              <a:defRPr sz="1400">
                <a:solidFill>
                  <a:schemeClr val="dk1"/>
                </a:solidFill>
              </a:defRPr>
            </a:lvl6pPr>
            <a:lvl7pPr lvl="6" algn="r" rtl="0">
              <a:lnSpc>
                <a:spcPct val="100000"/>
              </a:lnSpc>
              <a:spcBef>
                <a:spcPts val="0"/>
              </a:spcBef>
              <a:spcAft>
                <a:spcPts val="0"/>
              </a:spcAft>
              <a:buNone/>
              <a:defRPr sz="1400">
                <a:solidFill>
                  <a:schemeClr val="dk1"/>
                </a:solidFill>
              </a:defRPr>
            </a:lvl7pPr>
            <a:lvl8pPr lvl="7" algn="r" rtl="0">
              <a:lnSpc>
                <a:spcPct val="100000"/>
              </a:lnSpc>
              <a:spcBef>
                <a:spcPts val="0"/>
              </a:spcBef>
              <a:spcAft>
                <a:spcPts val="0"/>
              </a:spcAft>
              <a:buNone/>
              <a:defRPr sz="1400">
                <a:solidFill>
                  <a:schemeClr val="dk1"/>
                </a:solidFill>
              </a:defRPr>
            </a:lvl8pPr>
            <a:lvl9pPr lvl="8" algn="r" rtl="0">
              <a:lnSpc>
                <a:spcPct val="100000"/>
              </a:lnSpc>
              <a:spcBef>
                <a:spcPts val="0"/>
              </a:spcBef>
              <a:spcAft>
                <a:spcPts val="0"/>
              </a:spcAft>
              <a:buNone/>
              <a:defRPr sz="1400">
                <a:solidFill>
                  <a:schemeClr val="dk1"/>
                </a:solidFill>
              </a:defRPr>
            </a:lvl9pPr>
          </a:lstStyle>
          <a:p>
            <a:endParaRPr/>
          </a:p>
        </p:txBody>
      </p:sp>
      <p:sp>
        <p:nvSpPr>
          <p:cNvPr id="121" name="Google Shape;121;p19"/>
          <p:cNvSpPr txBox="1">
            <a:spLocks noGrp="1"/>
          </p:cNvSpPr>
          <p:nvPr>
            <p:ph type="subTitle" idx="7"/>
          </p:nvPr>
        </p:nvSpPr>
        <p:spPr>
          <a:xfrm>
            <a:off x="3156026" y="3064926"/>
            <a:ext cx="2479500" cy="34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1600"/>
              </a:spcBef>
              <a:spcAft>
                <a:spcPts val="0"/>
              </a:spcAft>
              <a:buNone/>
              <a:defRPr b="1">
                <a:solidFill>
                  <a:schemeClr val="accent1"/>
                </a:solidFill>
              </a:defRPr>
            </a:lvl2pPr>
            <a:lvl3pPr lvl="2" algn="r" rtl="0">
              <a:spcBef>
                <a:spcPts val="1600"/>
              </a:spcBef>
              <a:spcAft>
                <a:spcPts val="0"/>
              </a:spcAft>
              <a:buNone/>
              <a:defRPr b="1">
                <a:solidFill>
                  <a:schemeClr val="accent1"/>
                </a:solidFill>
              </a:defRPr>
            </a:lvl3pPr>
            <a:lvl4pPr lvl="3" algn="r" rtl="0">
              <a:spcBef>
                <a:spcPts val="1600"/>
              </a:spcBef>
              <a:spcAft>
                <a:spcPts val="0"/>
              </a:spcAft>
              <a:buNone/>
              <a:defRPr b="1">
                <a:solidFill>
                  <a:schemeClr val="accent1"/>
                </a:solidFill>
              </a:defRPr>
            </a:lvl4pPr>
            <a:lvl5pPr lvl="4" algn="r" rtl="0">
              <a:spcBef>
                <a:spcPts val="1600"/>
              </a:spcBef>
              <a:spcAft>
                <a:spcPts val="0"/>
              </a:spcAft>
              <a:buNone/>
              <a:defRPr b="1">
                <a:solidFill>
                  <a:schemeClr val="accent1"/>
                </a:solidFill>
              </a:defRPr>
            </a:lvl5pPr>
            <a:lvl6pPr lvl="5" algn="r" rtl="0">
              <a:spcBef>
                <a:spcPts val="1600"/>
              </a:spcBef>
              <a:spcAft>
                <a:spcPts val="0"/>
              </a:spcAft>
              <a:buNone/>
              <a:defRPr b="1">
                <a:solidFill>
                  <a:schemeClr val="accent1"/>
                </a:solidFill>
              </a:defRPr>
            </a:lvl6pPr>
            <a:lvl7pPr lvl="6" algn="r" rtl="0">
              <a:spcBef>
                <a:spcPts val="1600"/>
              </a:spcBef>
              <a:spcAft>
                <a:spcPts val="0"/>
              </a:spcAft>
              <a:buNone/>
              <a:defRPr b="1">
                <a:solidFill>
                  <a:schemeClr val="accent1"/>
                </a:solidFill>
              </a:defRPr>
            </a:lvl7pPr>
            <a:lvl8pPr lvl="7" algn="r" rtl="0">
              <a:spcBef>
                <a:spcPts val="1600"/>
              </a:spcBef>
              <a:spcAft>
                <a:spcPts val="0"/>
              </a:spcAft>
              <a:buNone/>
              <a:defRPr b="1">
                <a:solidFill>
                  <a:schemeClr val="accent1"/>
                </a:solidFill>
              </a:defRPr>
            </a:lvl8pPr>
            <a:lvl9pPr lvl="8" algn="r" rtl="0">
              <a:spcBef>
                <a:spcPts val="1600"/>
              </a:spcBef>
              <a:spcAft>
                <a:spcPts val="1600"/>
              </a:spcAft>
              <a:buNone/>
              <a:defRPr b="1">
                <a:solidFill>
                  <a:schemeClr val="accent1"/>
                </a:solidFill>
              </a:defRPr>
            </a:lvl9pPr>
          </a:lstStyle>
          <a:p>
            <a:endParaRPr/>
          </a:p>
        </p:txBody>
      </p:sp>
      <p:sp>
        <p:nvSpPr>
          <p:cNvPr id="122" name="Google Shape;122;p19"/>
          <p:cNvSpPr txBox="1">
            <a:spLocks noGrp="1"/>
          </p:cNvSpPr>
          <p:nvPr>
            <p:ph type="subTitle" idx="8"/>
          </p:nvPr>
        </p:nvSpPr>
        <p:spPr>
          <a:xfrm>
            <a:off x="3155976" y="3436049"/>
            <a:ext cx="2479500" cy="8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solidFill>
                  <a:schemeClr val="dk1"/>
                </a:solidFill>
              </a:defRPr>
            </a:lvl1pPr>
            <a:lvl2pPr lvl="1" algn="r" rtl="0">
              <a:lnSpc>
                <a:spcPct val="100000"/>
              </a:lnSpc>
              <a:spcBef>
                <a:spcPts val="1600"/>
              </a:spcBef>
              <a:spcAft>
                <a:spcPts val="0"/>
              </a:spcAft>
              <a:buNone/>
              <a:defRPr sz="1400">
                <a:solidFill>
                  <a:schemeClr val="dk1"/>
                </a:solidFill>
              </a:defRPr>
            </a:lvl2pPr>
            <a:lvl3pPr lvl="2" algn="r" rtl="0">
              <a:lnSpc>
                <a:spcPct val="100000"/>
              </a:lnSpc>
              <a:spcBef>
                <a:spcPts val="1600"/>
              </a:spcBef>
              <a:spcAft>
                <a:spcPts val="0"/>
              </a:spcAft>
              <a:buNone/>
              <a:defRPr sz="1400">
                <a:solidFill>
                  <a:schemeClr val="dk1"/>
                </a:solidFill>
              </a:defRPr>
            </a:lvl3pPr>
            <a:lvl4pPr lvl="3" algn="r" rtl="0">
              <a:lnSpc>
                <a:spcPct val="100000"/>
              </a:lnSpc>
              <a:spcBef>
                <a:spcPts val="1600"/>
              </a:spcBef>
              <a:spcAft>
                <a:spcPts val="0"/>
              </a:spcAft>
              <a:buNone/>
              <a:defRPr sz="1400">
                <a:solidFill>
                  <a:schemeClr val="dk1"/>
                </a:solidFill>
              </a:defRPr>
            </a:lvl4pPr>
            <a:lvl5pPr lvl="4" algn="r" rtl="0">
              <a:lnSpc>
                <a:spcPct val="100000"/>
              </a:lnSpc>
              <a:spcBef>
                <a:spcPts val="1600"/>
              </a:spcBef>
              <a:spcAft>
                <a:spcPts val="0"/>
              </a:spcAft>
              <a:buNone/>
              <a:defRPr sz="1400">
                <a:solidFill>
                  <a:schemeClr val="dk1"/>
                </a:solidFill>
              </a:defRPr>
            </a:lvl5pPr>
            <a:lvl6pPr lvl="5" algn="r" rtl="0">
              <a:lnSpc>
                <a:spcPct val="100000"/>
              </a:lnSpc>
              <a:spcBef>
                <a:spcPts val="1600"/>
              </a:spcBef>
              <a:spcAft>
                <a:spcPts val="0"/>
              </a:spcAft>
              <a:buNone/>
              <a:defRPr sz="1400">
                <a:solidFill>
                  <a:schemeClr val="dk1"/>
                </a:solidFill>
              </a:defRPr>
            </a:lvl6pPr>
            <a:lvl7pPr lvl="6" algn="r" rtl="0">
              <a:lnSpc>
                <a:spcPct val="100000"/>
              </a:lnSpc>
              <a:spcBef>
                <a:spcPts val="1600"/>
              </a:spcBef>
              <a:spcAft>
                <a:spcPts val="0"/>
              </a:spcAft>
              <a:buNone/>
              <a:defRPr sz="1400">
                <a:solidFill>
                  <a:schemeClr val="dk1"/>
                </a:solidFill>
              </a:defRPr>
            </a:lvl7pPr>
            <a:lvl8pPr lvl="7" algn="r" rtl="0">
              <a:lnSpc>
                <a:spcPct val="100000"/>
              </a:lnSpc>
              <a:spcBef>
                <a:spcPts val="1600"/>
              </a:spcBef>
              <a:spcAft>
                <a:spcPts val="0"/>
              </a:spcAft>
              <a:buNone/>
              <a:defRPr sz="1400">
                <a:solidFill>
                  <a:schemeClr val="dk1"/>
                </a:solidFill>
              </a:defRPr>
            </a:lvl8pPr>
            <a:lvl9pPr lvl="8" algn="r" rtl="0">
              <a:lnSpc>
                <a:spcPct val="100000"/>
              </a:lnSpc>
              <a:spcBef>
                <a:spcPts val="1600"/>
              </a:spcBef>
              <a:spcAft>
                <a:spcPts val="1600"/>
              </a:spcAft>
              <a:buNone/>
              <a:defRPr sz="1400">
                <a:solidFill>
                  <a:schemeClr val="dk1"/>
                </a:solidFill>
              </a:defRPr>
            </a:lvl9pPr>
          </a:lstStyle>
          <a:p>
            <a:endParaRPr/>
          </a:p>
        </p:txBody>
      </p:sp>
      <p:sp>
        <p:nvSpPr>
          <p:cNvPr id="123" name="Google Shape;123;p19"/>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24" name="Google Shape;124;p19"/>
          <p:cNvSpPr/>
          <p:nvPr/>
        </p:nvSpPr>
        <p:spPr>
          <a:xfrm rot="10800000">
            <a:off x="0" y="257175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rot="10800000">
            <a:off x="1216200" y="1061825"/>
            <a:ext cx="1216200" cy="150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6">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984975" y="1495800"/>
            <a:ext cx="4055400" cy="723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8" name="Google Shape;128;p20"/>
          <p:cNvSpPr txBox="1">
            <a:spLocks noGrp="1"/>
          </p:cNvSpPr>
          <p:nvPr>
            <p:ph type="subTitle" idx="1"/>
          </p:nvPr>
        </p:nvSpPr>
        <p:spPr>
          <a:xfrm>
            <a:off x="3994375" y="2142600"/>
            <a:ext cx="4055400" cy="15051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4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9" name="Google Shape;129;p20"/>
          <p:cNvSpPr/>
          <p:nvPr/>
        </p:nvSpPr>
        <p:spPr>
          <a:xfrm rot="10800000" flipH="1">
            <a:off x="0" y="2571825"/>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rot="10800000" flipH="1">
            <a:off x="1219200" y="1247175"/>
            <a:ext cx="1216200" cy="1324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968425" y="2227050"/>
            <a:ext cx="44625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 name="Google Shape;15;p3"/>
          <p:cNvSpPr txBox="1">
            <a:spLocks noGrp="1"/>
          </p:cNvSpPr>
          <p:nvPr>
            <p:ph type="title" idx="2" hasCustomPrompt="1"/>
          </p:nvPr>
        </p:nvSpPr>
        <p:spPr>
          <a:xfrm>
            <a:off x="3968350" y="1262325"/>
            <a:ext cx="4462500" cy="11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7200">
                <a:solidFill>
                  <a:schemeClr val="dk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 name="Google Shape;16;p3"/>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2">
  <p:cSld name="CUSTOM_10">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730075" y="1631700"/>
            <a:ext cx="4700700" cy="1090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2800"/>
              <a:buNone/>
              <a:defRPr sz="3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21"/>
          <p:cNvSpPr txBox="1">
            <a:spLocks noGrp="1"/>
          </p:cNvSpPr>
          <p:nvPr>
            <p:ph type="subTitle" idx="1"/>
          </p:nvPr>
        </p:nvSpPr>
        <p:spPr>
          <a:xfrm>
            <a:off x="3730075" y="2726700"/>
            <a:ext cx="4700700" cy="8613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4" name="Google Shape;134;p21"/>
          <p:cNvSpPr/>
          <p:nvPr/>
        </p:nvSpPr>
        <p:spPr>
          <a:xfrm rot="10800000" flipH="1">
            <a:off x="2110925"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p:nvPr/>
        </p:nvSpPr>
        <p:spPr>
          <a:xfrm rot="10800000" flipH="1">
            <a:off x="0" y="257175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717800" y="383175"/>
            <a:ext cx="7708200" cy="93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717800" y="383175"/>
            <a:ext cx="7708200" cy="93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40" name="Google Shape;140;p23"/>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717800" y="383175"/>
            <a:ext cx="7708200" cy="74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44" name="Google Shape;144;p24"/>
          <p:cNvSpPr txBox="1">
            <a:spLocks noGrp="1"/>
          </p:cNvSpPr>
          <p:nvPr>
            <p:ph type="subTitle" idx="1"/>
          </p:nvPr>
        </p:nvSpPr>
        <p:spPr>
          <a:xfrm>
            <a:off x="717800" y="1255775"/>
            <a:ext cx="4631700" cy="33981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400">
                <a:solidFill>
                  <a:schemeClr val="dk1"/>
                </a:solidFill>
              </a:defRPr>
            </a:lvl1pPr>
            <a:lvl2pPr lvl="1">
              <a:spcBef>
                <a:spcPts val="16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a:endParaRPr/>
          </a:p>
        </p:txBody>
      </p:sp>
      <p:sp>
        <p:nvSpPr>
          <p:cNvPr id="145" name="Google Shape;145;p24"/>
          <p:cNvSpPr/>
          <p:nvPr/>
        </p:nvSpPr>
        <p:spPr>
          <a:xfrm>
            <a:off x="7927800" y="257160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11">
    <p:spTree>
      <p:nvGrpSpPr>
        <p:cNvPr id="1" name="Shape 146"/>
        <p:cNvGrpSpPr/>
        <p:nvPr/>
      </p:nvGrpSpPr>
      <p:grpSpPr>
        <a:xfrm>
          <a:off x="0" y="0"/>
          <a:ext cx="0" cy="0"/>
          <a:chOff x="0" y="0"/>
          <a:chExt cx="0" cy="0"/>
        </a:xfrm>
      </p:grpSpPr>
      <p:sp>
        <p:nvSpPr>
          <p:cNvPr id="147" name="Google Shape;147;p25"/>
          <p:cNvSpPr txBox="1">
            <a:spLocks noGrp="1"/>
          </p:cNvSpPr>
          <p:nvPr>
            <p:ph type="title" hasCustomPrompt="1"/>
          </p:nvPr>
        </p:nvSpPr>
        <p:spPr>
          <a:xfrm>
            <a:off x="750975" y="2819150"/>
            <a:ext cx="2164200" cy="6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0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48" name="Google Shape;148;p25"/>
          <p:cNvSpPr txBox="1">
            <a:spLocks noGrp="1"/>
          </p:cNvSpPr>
          <p:nvPr>
            <p:ph type="subTitle" idx="1"/>
          </p:nvPr>
        </p:nvSpPr>
        <p:spPr>
          <a:xfrm>
            <a:off x="750975" y="3390050"/>
            <a:ext cx="2164200" cy="64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400">
                <a:solidFill>
                  <a:schemeClr val="dk1"/>
                </a:solidFill>
              </a:defRPr>
            </a:lvl1pPr>
            <a:lvl2pPr lvl="1" algn="r" rtl="0">
              <a:spcBef>
                <a:spcPts val="160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149" name="Google Shape;149;p25"/>
          <p:cNvSpPr txBox="1">
            <a:spLocks noGrp="1"/>
          </p:cNvSpPr>
          <p:nvPr>
            <p:ph type="title" idx="2" hasCustomPrompt="1"/>
          </p:nvPr>
        </p:nvSpPr>
        <p:spPr>
          <a:xfrm>
            <a:off x="3508587" y="2819150"/>
            <a:ext cx="2164200" cy="6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0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50" name="Google Shape;150;p25"/>
          <p:cNvSpPr txBox="1">
            <a:spLocks noGrp="1"/>
          </p:cNvSpPr>
          <p:nvPr>
            <p:ph type="subTitle" idx="3"/>
          </p:nvPr>
        </p:nvSpPr>
        <p:spPr>
          <a:xfrm>
            <a:off x="3508587" y="3390050"/>
            <a:ext cx="2164200" cy="64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400">
                <a:solidFill>
                  <a:schemeClr val="dk1"/>
                </a:solidFill>
              </a:defRPr>
            </a:lvl1pPr>
            <a:lvl2pPr lvl="1" algn="r" rtl="0">
              <a:spcBef>
                <a:spcPts val="160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151" name="Google Shape;151;p25"/>
          <p:cNvSpPr txBox="1">
            <a:spLocks noGrp="1"/>
          </p:cNvSpPr>
          <p:nvPr>
            <p:ph type="title" idx="4"/>
          </p:nvPr>
        </p:nvSpPr>
        <p:spPr>
          <a:xfrm>
            <a:off x="717800" y="383175"/>
            <a:ext cx="7708200" cy="64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52" name="Google Shape;152;p25"/>
          <p:cNvSpPr txBox="1">
            <a:spLocks noGrp="1"/>
          </p:cNvSpPr>
          <p:nvPr>
            <p:ph type="title" idx="5" hasCustomPrompt="1"/>
          </p:nvPr>
        </p:nvSpPr>
        <p:spPr>
          <a:xfrm>
            <a:off x="6216100" y="2819150"/>
            <a:ext cx="2164200" cy="647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0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53" name="Google Shape;153;p25"/>
          <p:cNvSpPr txBox="1">
            <a:spLocks noGrp="1"/>
          </p:cNvSpPr>
          <p:nvPr>
            <p:ph type="subTitle" idx="6"/>
          </p:nvPr>
        </p:nvSpPr>
        <p:spPr>
          <a:xfrm>
            <a:off x="6216100" y="3390050"/>
            <a:ext cx="2164200" cy="647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400">
                <a:solidFill>
                  <a:schemeClr val="dk1"/>
                </a:solidFill>
              </a:defRPr>
            </a:lvl1pPr>
            <a:lvl2pPr lvl="1" algn="r" rtl="0">
              <a:spcBef>
                <a:spcPts val="160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154" name="Google Shape;154;p25"/>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2">
    <p:spTree>
      <p:nvGrpSpPr>
        <p:cNvPr id="1" name="Shape 156"/>
        <p:cNvGrpSpPr/>
        <p:nvPr/>
      </p:nvGrpSpPr>
      <p:grpSpPr>
        <a:xfrm>
          <a:off x="0" y="0"/>
          <a:ext cx="0" cy="0"/>
          <a:chOff x="0" y="0"/>
          <a:chExt cx="0" cy="0"/>
        </a:xfrm>
      </p:grpSpPr>
      <p:sp>
        <p:nvSpPr>
          <p:cNvPr id="157" name="Google Shape;157;p26"/>
          <p:cNvSpPr txBox="1">
            <a:spLocks noGrp="1"/>
          </p:cNvSpPr>
          <p:nvPr>
            <p:ph type="subTitle" idx="1"/>
          </p:nvPr>
        </p:nvSpPr>
        <p:spPr>
          <a:xfrm>
            <a:off x="711900" y="1476000"/>
            <a:ext cx="22617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158" name="Google Shape;158;p26"/>
          <p:cNvSpPr txBox="1">
            <a:spLocks noGrp="1"/>
          </p:cNvSpPr>
          <p:nvPr>
            <p:ph type="subTitle" idx="2"/>
          </p:nvPr>
        </p:nvSpPr>
        <p:spPr>
          <a:xfrm>
            <a:off x="711900" y="1851450"/>
            <a:ext cx="22617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59" name="Google Shape;159;p26"/>
          <p:cNvSpPr txBox="1">
            <a:spLocks noGrp="1"/>
          </p:cNvSpPr>
          <p:nvPr>
            <p:ph type="subTitle" idx="3"/>
          </p:nvPr>
        </p:nvSpPr>
        <p:spPr>
          <a:xfrm>
            <a:off x="2983950" y="1476000"/>
            <a:ext cx="22617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160" name="Google Shape;160;p26"/>
          <p:cNvSpPr txBox="1">
            <a:spLocks noGrp="1"/>
          </p:cNvSpPr>
          <p:nvPr>
            <p:ph type="subTitle" idx="4"/>
          </p:nvPr>
        </p:nvSpPr>
        <p:spPr>
          <a:xfrm>
            <a:off x="2983950" y="1851450"/>
            <a:ext cx="22617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161" name="Google Shape;161;p26"/>
          <p:cNvSpPr txBox="1">
            <a:spLocks noGrp="1"/>
          </p:cNvSpPr>
          <p:nvPr>
            <p:ph type="subTitle" idx="5"/>
          </p:nvPr>
        </p:nvSpPr>
        <p:spPr>
          <a:xfrm>
            <a:off x="5256000" y="1476000"/>
            <a:ext cx="22617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162" name="Google Shape;162;p26"/>
          <p:cNvSpPr txBox="1">
            <a:spLocks noGrp="1"/>
          </p:cNvSpPr>
          <p:nvPr>
            <p:ph type="subTitle" idx="6"/>
          </p:nvPr>
        </p:nvSpPr>
        <p:spPr>
          <a:xfrm>
            <a:off x="5256000" y="1851450"/>
            <a:ext cx="22617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a:endParaRPr/>
          </a:p>
        </p:txBody>
      </p:sp>
      <p:sp>
        <p:nvSpPr>
          <p:cNvPr id="163" name="Google Shape;163;p26"/>
          <p:cNvSpPr txBox="1">
            <a:spLocks noGrp="1"/>
          </p:cNvSpPr>
          <p:nvPr>
            <p:ph type="subTitle" idx="7"/>
          </p:nvPr>
        </p:nvSpPr>
        <p:spPr>
          <a:xfrm>
            <a:off x="711900" y="2952200"/>
            <a:ext cx="22617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164" name="Google Shape;164;p26"/>
          <p:cNvSpPr txBox="1">
            <a:spLocks noGrp="1"/>
          </p:cNvSpPr>
          <p:nvPr>
            <p:ph type="subTitle" idx="8"/>
          </p:nvPr>
        </p:nvSpPr>
        <p:spPr>
          <a:xfrm>
            <a:off x="711900" y="3327650"/>
            <a:ext cx="22617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165" name="Google Shape;165;p26"/>
          <p:cNvSpPr txBox="1">
            <a:spLocks noGrp="1"/>
          </p:cNvSpPr>
          <p:nvPr>
            <p:ph type="subTitle" idx="9"/>
          </p:nvPr>
        </p:nvSpPr>
        <p:spPr>
          <a:xfrm>
            <a:off x="2983950" y="2952200"/>
            <a:ext cx="22617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166" name="Google Shape;166;p26"/>
          <p:cNvSpPr txBox="1">
            <a:spLocks noGrp="1"/>
          </p:cNvSpPr>
          <p:nvPr>
            <p:ph type="subTitle" idx="13"/>
          </p:nvPr>
        </p:nvSpPr>
        <p:spPr>
          <a:xfrm>
            <a:off x="2983950" y="3327650"/>
            <a:ext cx="22617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167" name="Google Shape;167;p26"/>
          <p:cNvSpPr txBox="1">
            <a:spLocks noGrp="1"/>
          </p:cNvSpPr>
          <p:nvPr>
            <p:ph type="subTitle" idx="14"/>
          </p:nvPr>
        </p:nvSpPr>
        <p:spPr>
          <a:xfrm>
            <a:off x="5256000" y="2952200"/>
            <a:ext cx="2261700" cy="408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a:endParaRPr/>
          </a:p>
        </p:txBody>
      </p:sp>
      <p:sp>
        <p:nvSpPr>
          <p:cNvPr id="168" name="Google Shape;168;p26"/>
          <p:cNvSpPr txBox="1">
            <a:spLocks noGrp="1"/>
          </p:cNvSpPr>
          <p:nvPr>
            <p:ph type="subTitle" idx="15"/>
          </p:nvPr>
        </p:nvSpPr>
        <p:spPr>
          <a:xfrm>
            <a:off x="5256000" y="3327650"/>
            <a:ext cx="2261700" cy="72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169" name="Google Shape;169;p26"/>
          <p:cNvSpPr txBox="1">
            <a:spLocks noGrp="1"/>
          </p:cNvSpPr>
          <p:nvPr>
            <p:ph type="title"/>
          </p:nvPr>
        </p:nvSpPr>
        <p:spPr>
          <a:xfrm>
            <a:off x="717800" y="383175"/>
            <a:ext cx="7708200" cy="6471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70" name="Google Shape;170;p26"/>
          <p:cNvSpPr/>
          <p:nvPr/>
        </p:nvSpPr>
        <p:spPr>
          <a:xfrm>
            <a:off x="7927800" y="257160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792780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713225" y="445025"/>
            <a:ext cx="3858900" cy="1338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74" name="Google Shape;174;p27"/>
          <p:cNvSpPr txBox="1"/>
          <p:nvPr/>
        </p:nvSpPr>
        <p:spPr>
          <a:xfrm>
            <a:off x="713225" y="3485675"/>
            <a:ext cx="3956100" cy="61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100">
                <a:solidFill>
                  <a:schemeClr val="accent2"/>
                </a:solidFill>
                <a:latin typeface="Montserrat"/>
                <a:ea typeface="Montserrat"/>
                <a:cs typeface="Montserrat"/>
                <a:sym typeface="Montserrat"/>
              </a:rPr>
              <a:t>CREDITS: This presentation template was created by </a:t>
            </a:r>
            <a:r>
              <a:rPr lang="en" sz="1100" b="1">
                <a:solidFill>
                  <a:schemeClr val="accent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accent2"/>
                </a:solidFill>
                <a:latin typeface="Montserrat"/>
                <a:ea typeface="Montserrat"/>
                <a:cs typeface="Montserrat"/>
                <a:sym typeface="Montserrat"/>
              </a:rPr>
              <a:t>, including icons by </a:t>
            </a:r>
            <a:r>
              <a:rPr lang="en" sz="1100" b="1">
                <a:solidFill>
                  <a:schemeClr val="accent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accent2"/>
                </a:solidFill>
                <a:latin typeface="Montserrat"/>
                <a:ea typeface="Montserrat"/>
                <a:cs typeface="Montserrat"/>
                <a:sym typeface="Montserrat"/>
              </a:rPr>
              <a:t>, and infographics &amp; images by </a:t>
            </a:r>
            <a:r>
              <a:rPr lang="en" sz="1100" b="1">
                <a:solidFill>
                  <a:schemeClr val="accent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accent2"/>
              </a:solidFill>
              <a:latin typeface="Montserrat"/>
              <a:ea typeface="Montserrat"/>
              <a:cs typeface="Montserrat"/>
              <a:sym typeface="Montserrat"/>
            </a:endParaRPr>
          </a:p>
        </p:txBody>
      </p:sp>
      <p:sp>
        <p:nvSpPr>
          <p:cNvPr id="175" name="Google Shape;175;p27"/>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Barlow"/>
              <a:buChar char="●"/>
              <a:defRPr sz="1200"/>
            </a:lvl1pPr>
            <a:lvl2pPr marL="914400" lvl="1" indent="-317500">
              <a:spcBef>
                <a:spcPts val="1600"/>
              </a:spcBef>
              <a:spcAft>
                <a:spcPts val="0"/>
              </a:spcAft>
              <a:buSzPts val="1400"/>
              <a:buFont typeface="Barlow"/>
              <a:buChar char="○"/>
              <a:defRPr sz="1200"/>
            </a:lvl2pPr>
            <a:lvl3pPr marL="1371600" lvl="2" indent="-317500">
              <a:spcBef>
                <a:spcPts val="1600"/>
              </a:spcBef>
              <a:spcAft>
                <a:spcPts val="0"/>
              </a:spcAft>
              <a:buClr>
                <a:schemeClr val="lt1"/>
              </a:buClr>
              <a:buSzPts val="1400"/>
              <a:buFont typeface="Barlow"/>
              <a:buChar char="■"/>
              <a:defRPr/>
            </a:lvl3pPr>
            <a:lvl4pPr marL="1828800" lvl="3" indent="-317500">
              <a:spcBef>
                <a:spcPts val="1600"/>
              </a:spcBef>
              <a:spcAft>
                <a:spcPts val="0"/>
              </a:spcAft>
              <a:buClr>
                <a:schemeClr val="lt1"/>
              </a:buClr>
              <a:buSzPts val="1400"/>
              <a:buFont typeface="Barlow"/>
              <a:buChar char="●"/>
              <a:defRPr/>
            </a:lvl4pPr>
            <a:lvl5pPr marL="2286000" lvl="4" indent="-317500">
              <a:spcBef>
                <a:spcPts val="1600"/>
              </a:spcBef>
              <a:spcAft>
                <a:spcPts val="0"/>
              </a:spcAft>
              <a:buClr>
                <a:schemeClr val="lt1"/>
              </a:buClr>
              <a:buSzPts val="1400"/>
              <a:buFont typeface="Barlow"/>
              <a:buChar char="○"/>
              <a:defRPr/>
            </a:lvl5pPr>
            <a:lvl6pPr marL="2743200" lvl="5" indent="-317500">
              <a:spcBef>
                <a:spcPts val="1600"/>
              </a:spcBef>
              <a:spcAft>
                <a:spcPts val="0"/>
              </a:spcAft>
              <a:buClr>
                <a:schemeClr val="lt1"/>
              </a:buClr>
              <a:buSzPts val="1400"/>
              <a:buFont typeface="Barlow"/>
              <a:buChar char="■"/>
              <a:defRPr/>
            </a:lvl6pPr>
            <a:lvl7pPr marL="3200400" lvl="6" indent="-317500">
              <a:spcBef>
                <a:spcPts val="1600"/>
              </a:spcBef>
              <a:spcAft>
                <a:spcPts val="0"/>
              </a:spcAft>
              <a:buClr>
                <a:schemeClr val="lt1"/>
              </a:buClr>
              <a:buSzPts val="1400"/>
              <a:buFont typeface="Barlow"/>
              <a:buChar char="●"/>
              <a:defRPr/>
            </a:lvl7pPr>
            <a:lvl8pPr marL="3657600" lvl="7" indent="-317500">
              <a:spcBef>
                <a:spcPts val="1600"/>
              </a:spcBef>
              <a:spcAft>
                <a:spcPts val="0"/>
              </a:spcAft>
              <a:buClr>
                <a:schemeClr val="lt1"/>
              </a:buClr>
              <a:buSzPts val="1400"/>
              <a:buFont typeface="Barlow"/>
              <a:buChar char="○"/>
              <a:defRPr/>
            </a:lvl8pPr>
            <a:lvl9pPr marL="4114800" lvl="8" indent="-317500">
              <a:spcBef>
                <a:spcPts val="1600"/>
              </a:spcBef>
              <a:spcAft>
                <a:spcPts val="1600"/>
              </a:spcAft>
              <a:buClr>
                <a:schemeClr val="lt1"/>
              </a:buClr>
              <a:buSzPts val="1400"/>
              <a:buFont typeface="Barlow"/>
              <a:buChar char="■"/>
              <a:defRPr/>
            </a:lvl9pPr>
          </a:lstStyle>
          <a:p>
            <a:endParaRPr/>
          </a:p>
        </p:txBody>
      </p:sp>
      <p:sp>
        <p:nvSpPr>
          <p:cNvPr id="20" name="Google Shape;20;p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713225" y="2371675"/>
            <a:ext cx="2987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24" name="Google Shape;24;p5"/>
          <p:cNvSpPr txBox="1">
            <a:spLocks noGrp="1"/>
          </p:cNvSpPr>
          <p:nvPr>
            <p:ph type="body" idx="2"/>
          </p:nvPr>
        </p:nvSpPr>
        <p:spPr>
          <a:xfrm>
            <a:off x="3962400" y="2371675"/>
            <a:ext cx="2987100" cy="1279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43"/>
              </a:buClr>
              <a:buSzPts val="1400"/>
              <a:buFont typeface="Quicksand Medium"/>
              <a:buChar char=""/>
              <a:defRPr sz="1400">
                <a:solidFill>
                  <a:schemeClr val="dk1"/>
                </a:solidFill>
              </a:defRPr>
            </a:lvl1pPr>
            <a:lvl2pPr marL="914400" lvl="1" indent="-317500">
              <a:spcBef>
                <a:spcPts val="0"/>
              </a:spcBef>
              <a:spcAft>
                <a:spcPts val="0"/>
              </a:spcAft>
              <a:buClr>
                <a:srgbClr val="000043"/>
              </a:buClr>
              <a:buSzPts val="1400"/>
              <a:buFont typeface="Quicksand Medium"/>
              <a:buChar char="●"/>
              <a:defRPr sz="1200"/>
            </a:lvl2pPr>
            <a:lvl3pPr marL="1371600" lvl="2" indent="-317500">
              <a:spcBef>
                <a:spcPts val="1600"/>
              </a:spcBef>
              <a:spcAft>
                <a:spcPts val="0"/>
              </a:spcAft>
              <a:buClr>
                <a:srgbClr val="000043"/>
              </a:buClr>
              <a:buSzPts val="1400"/>
              <a:buFont typeface="Quicksand Medium"/>
              <a:buChar char="■"/>
              <a:defRPr sz="1200"/>
            </a:lvl3pPr>
            <a:lvl4pPr marL="1828800" lvl="3" indent="-317500">
              <a:spcBef>
                <a:spcPts val="1600"/>
              </a:spcBef>
              <a:spcAft>
                <a:spcPts val="0"/>
              </a:spcAft>
              <a:buClr>
                <a:srgbClr val="000043"/>
              </a:buClr>
              <a:buSzPts val="1400"/>
              <a:buFont typeface="Quicksand Medium"/>
              <a:buChar char="●"/>
              <a:defRPr sz="1200"/>
            </a:lvl4pPr>
            <a:lvl5pPr marL="2286000" lvl="4" indent="-317500">
              <a:spcBef>
                <a:spcPts val="1600"/>
              </a:spcBef>
              <a:spcAft>
                <a:spcPts val="0"/>
              </a:spcAft>
              <a:buClr>
                <a:srgbClr val="000043"/>
              </a:buClr>
              <a:buSzPts val="1400"/>
              <a:buFont typeface="Quicksand Medium"/>
              <a:buChar char="○"/>
              <a:defRPr sz="1200"/>
            </a:lvl5pPr>
            <a:lvl6pPr marL="2743200" lvl="5" indent="-317500">
              <a:spcBef>
                <a:spcPts val="1600"/>
              </a:spcBef>
              <a:spcAft>
                <a:spcPts val="0"/>
              </a:spcAft>
              <a:buClr>
                <a:srgbClr val="000043"/>
              </a:buClr>
              <a:buSzPts val="1400"/>
              <a:buFont typeface="Quicksand Medium"/>
              <a:buChar char="■"/>
              <a:defRPr sz="1200"/>
            </a:lvl6pPr>
            <a:lvl7pPr marL="3200400" lvl="6" indent="-317500">
              <a:spcBef>
                <a:spcPts val="1600"/>
              </a:spcBef>
              <a:spcAft>
                <a:spcPts val="0"/>
              </a:spcAft>
              <a:buClr>
                <a:srgbClr val="000043"/>
              </a:buClr>
              <a:buSzPts val="1400"/>
              <a:buFont typeface="Quicksand Medium"/>
              <a:buChar char="●"/>
              <a:defRPr sz="1200"/>
            </a:lvl7pPr>
            <a:lvl8pPr marL="3657600" lvl="7" indent="-317500">
              <a:spcBef>
                <a:spcPts val="1600"/>
              </a:spcBef>
              <a:spcAft>
                <a:spcPts val="0"/>
              </a:spcAft>
              <a:buClr>
                <a:srgbClr val="000043"/>
              </a:buClr>
              <a:buSzPts val="1400"/>
              <a:buFont typeface="Quicksand Medium"/>
              <a:buChar char="○"/>
              <a:defRPr sz="1200"/>
            </a:lvl8pPr>
            <a:lvl9pPr marL="4114800" lvl="8" indent="-317500">
              <a:spcBef>
                <a:spcPts val="1600"/>
              </a:spcBef>
              <a:spcAft>
                <a:spcPts val="1600"/>
              </a:spcAft>
              <a:buClr>
                <a:srgbClr val="000043"/>
              </a:buClr>
              <a:buSzPts val="1400"/>
              <a:buFont typeface="Quicksand Medium"/>
              <a:buChar char="■"/>
              <a:defRPr sz="1200"/>
            </a:lvl9pPr>
          </a:lstStyle>
          <a:p>
            <a:endParaRPr/>
          </a:p>
        </p:txBody>
      </p:sp>
      <p:sp>
        <p:nvSpPr>
          <p:cNvPr id="25" name="Google Shape;25;p5"/>
          <p:cNvSpPr txBox="1">
            <a:spLocks noGrp="1"/>
          </p:cNvSpPr>
          <p:nvPr>
            <p:ph type="subTitle" idx="3"/>
          </p:nvPr>
        </p:nvSpPr>
        <p:spPr>
          <a:xfrm>
            <a:off x="713225" y="1925800"/>
            <a:ext cx="2987100" cy="470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6" name="Google Shape;26;p5"/>
          <p:cNvSpPr txBox="1">
            <a:spLocks noGrp="1"/>
          </p:cNvSpPr>
          <p:nvPr>
            <p:ph type="subTitle" idx="4"/>
          </p:nvPr>
        </p:nvSpPr>
        <p:spPr>
          <a:xfrm>
            <a:off x="3962400" y="1925800"/>
            <a:ext cx="2987100" cy="47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 name="Google Shape;27;p5"/>
          <p:cNvSpPr/>
          <p:nvPr/>
        </p:nvSpPr>
        <p:spPr>
          <a:xfrm>
            <a:off x="7520700" y="20511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6304500" y="0"/>
            <a:ext cx="1216200" cy="205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31" name="Google Shape;31;p6"/>
          <p:cNvSpPr/>
          <p:nvPr/>
        </p:nvSpPr>
        <p:spPr>
          <a:xfrm rot="5400000">
            <a:off x="6703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156525" y="1340400"/>
            <a:ext cx="42321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1156525" y="2096100"/>
            <a:ext cx="4232100" cy="201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solidFill>
                  <a:schemeClr val="accent2"/>
                </a:solidFill>
              </a:defRPr>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p:nvPr/>
        </p:nvSpPr>
        <p:spPr>
          <a:xfrm>
            <a:off x="6732125"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p:nvPr/>
        </p:nvSpPr>
        <p:spPr>
          <a:xfrm>
            <a:off x="7951325" y="257175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713225" y="1170000"/>
            <a:ext cx="5533200" cy="280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4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0" name="Google Shape;40;p8"/>
          <p:cNvSpPr/>
          <p:nvPr/>
        </p:nvSpPr>
        <p:spPr>
          <a:xfrm>
            <a:off x="6732125"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7951325" y="2571750"/>
            <a:ext cx="1216200" cy="134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713375" y="2227050"/>
            <a:ext cx="4462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700">
                <a:solidFill>
                  <a:schemeClr val="accen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4" name="Google Shape;44;p9"/>
          <p:cNvSpPr txBox="1">
            <a:spLocks noGrp="1"/>
          </p:cNvSpPr>
          <p:nvPr>
            <p:ph type="subTitle" idx="1"/>
          </p:nvPr>
        </p:nvSpPr>
        <p:spPr>
          <a:xfrm>
            <a:off x="713225" y="3045375"/>
            <a:ext cx="4462500" cy="67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 name="Google Shape;45;p9"/>
          <p:cNvSpPr txBox="1">
            <a:spLocks noGrp="1"/>
          </p:cNvSpPr>
          <p:nvPr>
            <p:ph type="title" idx="2" hasCustomPrompt="1"/>
          </p:nvPr>
        </p:nvSpPr>
        <p:spPr>
          <a:xfrm>
            <a:off x="713300" y="1262325"/>
            <a:ext cx="4462500" cy="11418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7200">
                <a:solidFill>
                  <a:schemeClr val="dk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46" name="Google Shape;46;p9"/>
          <p:cNvSpPr/>
          <p:nvPr/>
        </p:nvSpPr>
        <p:spPr>
          <a:xfrm>
            <a:off x="5270400" y="9795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a:off x="6486600" y="257190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713225" y="544075"/>
            <a:ext cx="4264800" cy="1541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sz="3800" b="1">
                <a:solidFill>
                  <a:schemeClr val="accent1"/>
                </a:solidFill>
                <a:latin typeface="Inter"/>
                <a:ea typeface="Inter"/>
                <a:cs typeface="Inter"/>
                <a:sym typeface="Inter"/>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unitygno.org/wp-content/uploads/2022/08/LA-503-Coordinated-Entry-PP-Dec21.pdf"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unitygno.org/wp-content/uploads/2023/09/2023_UNITY_PIT_Report.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unitygno.org/wp-content/uploads/2023/09/2023_UNITY_PIT_Report.pdf"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4.xml"/><Relationship Id="rId7" Type="http://schemas.openxmlformats.org/officeDocument/2006/relationships/slide" Target="slide4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nola.gov/community-development/homeless-service-providers/" TargetMode="External"/><Relationship Id="rId5" Type="http://schemas.openxmlformats.org/officeDocument/2006/relationships/image" Target="../media/image1.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docs.google.com/spreadsheets/d/1lSCN_wMQWMKz122ifLt2SIO38dgmJsReMD_Pz9jA5xY/edit?usp=shar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0"/>
        <p:cNvGrpSpPr/>
        <p:nvPr/>
      </p:nvGrpSpPr>
      <p:grpSpPr>
        <a:xfrm>
          <a:off x="0" y="0"/>
          <a:ext cx="0" cy="0"/>
          <a:chOff x="0" y="0"/>
          <a:chExt cx="0" cy="0"/>
        </a:xfrm>
      </p:grpSpPr>
      <p:sp>
        <p:nvSpPr>
          <p:cNvPr id="181" name="Google Shape;181;p28"/>
          <p:cNvSpPr txBox="1">
            <a:spLocks noGrp="1"/>
          </p:cNvSpPr>
          <p:nvPr>
            <p:ph type="ctrTitle"/>
          </p:nvPr>
        </p:nvSpPr>
        <p:spPr>
          <a:xfrm>
            <a:off x="2253450" y="1063225"/>
            <a:ext cx="6770700" cy="26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chemeClr val="accent1"/>
                </a:solidFill>
              </a:rPr>
              <a:t>New Orleans Homelessness Crisis:</a:t>
            </a:r>
            <a:endParaRPr sz="4000" dirty="0">
              <a:solidFill>
                <a:schemeClr val="accent1"/>
              </a:solidFill>
            </a:endParaRPr>
          </a:p>
          <a:p>
            <a:pPr marL="0" lvl="0" indent="0" algn="l" rtl="0">
              <a:spcBef>
                <a:spcPts val="0"/>
              </a:spcBef>
              <a:spcAft>
                <a:spcPts val="0"/>
              </a:spcAft>
              <a:buNone/>
            </a:pPr>
            <a:endParaRPr sz="1500" dirty="0">
              <a:solidFill>
                <a:schemeClr val="accent1"/>
              </a:solidFill>
            </a:endParaRPr>
          </a:p>
          <a:p>
            <a:pPr marL="0" lvl="0" indent="0" algn="l" rtl="0">
              <a:spcBef>
                <a:spcPts val="0"/>
              </a:spcBef>
              <a:spcAft>
                <a:spcPts val="0"/>
              </a:spcAft>
              <a:buNone/>
            </a:pPr>
            <a:r>
              <a:rPr lang="en" sz="4000" dirty="0">
                <a:solidFill>
                  <a:schemeClr val="accent1"/>
                </a:solidFill>
              </a:rPr>
              <a:t>A Multi-Faceted Approach</a:t>
            </a:r>
            <a:endParaRPr sz="4000" dirty="0">
              <a:solidFill>
                <a:srgbClr val="4A8CFF"/>
              </a:solidFill>
            </a:endParaRPr>
          </a:p>
        </p:txBody>
      </p:sp>
      <p:sp>
        <p:nvSpPr>
          <p:cNvPr id="182" name="Google Shape;182;p28"/>
          <p:cNvSpPr txBox="1">
            <a:spLocks noGrp="1"/>
          </p:cNvSpPr>
          <p:nvPr>
            <p:ph type="subTitle" idx="1"/>
          </p:nvPr>
        </p:nvSpPr>
        <p:spPr>
          <a:xfrm>
            <a:off x="1643852" y="4099975"/>
            <a:ext cx="6770700" cy="5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300" b="1"/>
              <a:t>Team #63</a:t>
            </a:r>
            <a:endParaRPr sz="23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3968425" y="2227050"/>
            <a:ext cx="4462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2500"/>
              <a:t>Employment Assistance </a:t>
            </a:r>
            <a:endParaRPr sz="2500"/>
          </a:p>
          <a:p>
            <a:pPr marL="0" lvl="0" indent="0" algn="l" rtl="0">
              <a:spcBef>
                <a:spcPts val="0"/>
              </a:spcBef>
              <a:spcAft>
                <a:spcPts val="0"/>
              </a:spcAft>
              <a:buNone/>
            </a:pPr>
            <a:endParaRPr sz="2500"/>
          </a:p>
        </p:txBody>
      </p:sp>
      <p:sp>
        <p:nvSpPr>
          <p:cNvPr id="286" name="Google Shape;286;p37"/>
          <p:cNvSpPr txBox="1">
            <a:spLocks noGrp="1"/>
          </p:cNvSpPr>
          <p:nvPr>
            <p:ph type="title" idx="2"/>
          </p:nvPr>
        </p:nvSpPr>
        <p:spPr>
          <a:xfrm>
            <a:off x="3968350" y="1262325"/>
            <a:ext cx="4462500" cy="11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0"/>
        <p:cNvGrpSpPr/>
        <p:nvPr/>
      </p:nvGrpSpPr>
      <p:grpSpPr>
        <a:xfrm>
          <a:off x="0" y="0"/>
          <a:ext cx="0" cy="0"/>
          <a:chOff x="0" y="0"/>
          <a:chExt cx="0" cy="0"/>
        </a:xfrm>
      </p:grpSpPr>
      <p:grpSp>
        <p:nvGrpSpPr>
          <p:cNvPr id="291" name="Google Shape;291;p38"/>
          <p:cNvGrpSpPr/>
          <p:nvPr/>
        </p:nvGrpSpPr>
        <p:grpSpPr>
          <a:xfrm>
            <a:off x="5542161" y="3263454"/>
            <a:ext cx="1010981" cy="524869"/>
            <a:chOff x="1178375" y="2392175"/>
            <a:chExt cx="5243675" cy="2927325"/>
          </a:xfrm>
        </p:grpSpPr>
        <p:sp>
          <p:nvSpPr>
            <p:cNvPr id="292" name="Google Shape;292;p38"/>
            <p:cNvSpPr/>
            <p:nvPr/>
          </p:nvSpPr>
          <p:spPr>
            <a:xfrm>
              <a:off x="1178375" y="2392175"/>
              <a:ext cx="5243675" cy="2927325"/>
            </a:xfrm>
            <a:custGeom>
              <a:avLst/>
              <a:gdLst/>
              <a:ahLst/>
              <a:cxnLst/>
              <a:rect l="l" t="t" r="r" b="b"/>
              <a:pathLst>
                <a:path w="209747" h="117093" extrusionOk="0">
                  <a:moveTo>
                    <a:pt x="152966" y="8159"/>
                  </a:moveTo>
                  <a:cubicBezTo>
                    <a:pt x="156602" y="8159"/>
                    <a:pt x="160251" y="9156"/>
                    <a:pt x="163491" y="11176"/>
                  </a:cubicBezTo>
                  <a:lnTo>
                    <a:pt x="176083" y="19004"/>
                  </a:lnTo>
                  <a:cubicBezTo>
                    <a:pt x="176734" y="19410"/>
                    <a:pt x="177475" y="19609"/>
                    <a:pt x="178215" y="19609"/>
                  </a:cubicBezTo>
                  <a:cubicBezTo>
                    <a:pt x="179143" y="19609"/>
                    <a:pt x="180069" y="19295"/>
                    <a:pt x="180813" y="18678"/>
                  </a:cubicBezTo>
                  <a:lnTo>
                    <a:pt x="187467" y="13165"/>
                  </a:lnTo>
                  <a:lnTo>
                    <a:pt x="199439" y="27681"/>
                  </a:lnTo>
                  <a:lnTo>
                    <a:pt x="194415" y="31824"/>
                  </a:lnTo>
                  <a:cubicBezTo>
                    <a:pt x="193306" y="32737"/>
                    <a:pt x="192751" y="34173"/>
                    <a:pt x="192980" y="35575"/>
                  </a:cubicBezTo>
                  <a:lnTo>
                    <a:pt x="195035" y="49732"/>
                  </a:lnTo>
                  <a:cubicBezTo>
                    <a:pt x="196046" y="56615"/>
                    <a:pt x="193339" y="63628"/>
                    <a:pt x="187989" y="68065"/>
                  </a:cubicBezTo>
                  <a:lnTo>
                    <a:pt x="145975" y="102772"/>
                  </a:lnTo>
                  <a:cubicBezTo>
                    <a:pt x="145213" y="103421"/>
                    <a:pt x="144232" y="103777"/>
                    <a:pt x="143242" y="103777"/>
                  </a:cubicBezTo>
                  <a:cubicBezTo>
                    <a:pt x="143087" y="103777"/>
                    <a:pt x="142932" y="103768"/>
                    <a:pt x="142778" y="103751"/>
                  </a:cubicBezTo>
                  <a:cubicBezTo>
                    <a:pt x="141701" y="103620"/>
                    <a:pt x="140723" y="103131"/>
                    <a:pt x="140103" y="102316"/>
                  </a:cubicBezTo>
                  <a:cubicBezTo>
                    <a:pt x="138798" y="100652"/>
                    <a:pt x="138994" y="98238"/>
                    <a:pt x="140527" y="96803"/>
                  </a:cubicBezTo>
                  <a:lnTo>
                    <a:pt x="163589" y="77720"/>
                  </a:lnTo>
                  <a:cubicBezTo>
                    <a:pt x="165318" y="76318"/>
                    <a:pt x="165579" y="73741"/>
                    <a:pt x="164144" y="72012"/>
                  </a:cubicBezTo>
                  <a:cubicBezTo>
                    <a:pt x="163339" y="71023"/>
                    <a:pt x="162174" y="70518"/>
                    <a:pt x="161001" y="70518"/>
                  </a:cubicBezTo>
                  <a:cubicBezTo>
                    <a:pt x="160084" y="70518"/>
                    <a:pt x="159162" y="70827"/>
                    <a:pt x="158403" y="71457"/>
                  </a:cubicBezTo>
                  <a:lnTo>
                    <a:pt x="135699" y="90214"/>
                  </a:lnTo>
                  <a:cubicBezTo>
                    <a:pt x="135634" y="90246"/>
                    <a:pt x="135569" y="90311"/>
                    <a:pt x="135536" y="90344"/>
                  </a:cubicBezTo>
                  <a:cubicBezTo>
                    <a:pt x="135504" y="90377"/>
                    <a:pt x="135504" y="90377"/>
                    <a:pt x="135504" y="90377"/>
                  </a:cubicBezTo>
                  <a:lnTo>
                    <a:pt x="132079" y="93215"/>
                  </a:lnTo>
                  <a:cubicBezTo>
                    <a:pt x="131317" y="93835"/>
                    <a:pt x="130337" y="94187"/>
                    <a:pt x="129348" y="94187"/>
                  </a:cubicBezTo>
                  <a:cubicBezTo>
                    <a:pt x="129192" y="94187"/>
                    <a:pt x="129037" y="94178"/>
                    <a:pt x="128882" y="94161"/>
                  </a:cubicBezTo>
                  <a:cubicBezTo>
                    <a:pt x="127805" y="94063"/>
                    <a:pt x="126859" y="93541"/>
                    <a:pt x="126207" y="92725"/>
                  </a:cubicBezTo>
                  <a:cubicBezTo>
                    <a:pt x="124837" y="91029"/>
                    <a:pt x="125131" y="88485"/>
                    <a:pt x="126827" y="87082"/>
                  </a:cubicBezTo>
                  <a:lnTo>
                    <a:pt x="126827" y="87049"/>
                  </a:lnTo>
                  <a:cubicBezTo>
                    <a:pt x="126827" y="87049"/>
                    <a:pt x="126859" y="87049"/>
                    <a:pt x="126859" y="87017"/>
                  </a:cubicBezTo>
                  <a:lnTo>
                    <a:pt x="153281" y="65194"/>
                  </a:lnTo>
                  <a:cubicBezTo>
                    <a:pt x="155010" y="63759"/>
                    <a:pt x="155271" y="61182"/>
                    <a:pt x="153836" y="59453"/>
                  </a:cubicBezTo>
                  <a:cubicBezTo>
                    <a:pt x="153026" y="58478"/>
                    <a:pt x="151853" y="57970"/>
                    <a:pt x="150674" y="57970"/>
                  </a:cubicBezTo>
                  <a:cubicBezTo>
                    <a:pt x="149763" y="57970"/>
                    <a:pt x="148848" y="58273"/>
                    <a:pt x="148095" y="58899"/>
                  </a:cubicBezTo>
                  <a:lnTo>
                    <a:pt x="118802" y="83102"/>
                  </a:lnTo>
                  <a:cubicBezTo>
                    <a:pt x="118802" y="83135"/>
                    <a:pt x="118802" y="83135"/>
                    <a:pt x="118770" y="83135"/>
                  </a:cubicBezTo>
                  <a:lnTo>
                    <a:pt x="117367" y="84309"/>
                  </a:lnTo>
                  <a:cubicBezTo>
                    <a:pt x="116525" y="85003"/>
                    <a:pt x="115508" y="85345"/>
                    <a:pt x="114518" y="85345"/>
                  </a:cubicBezTo>
                  <a:cubicBezTo>
                    <a:pt x="113552" y="85345"/>
                    <a:pt x="112612" y="85019"/>
                    <a:pt x="111887" y="84375"/>
                  </a:cubicBezTo>
                  <a:cubicBezTo>
                    <a:pt x="110745" y="83331"/>
                    <a:pt x="110582" y="82059"/>
                    <a:pt x="110615" y="81374"/>
                  </a:cubicBezTo>
                  <a:cubicBezTo>
                    <a:pt x="110647" y="80101"/>
                    <a:pt x="111202" y="78895"/>
                    <a:pt x="112180" y="78079"/>
                  </a:cubicBezTo>
                  <a:lnTo>
                    <a:pt x="114660" y="76024"/>
                  </a:lnTo>
                  <a:cubicBezTo>
                    <a:pt x="114725" y="75991"/>
                    <a:pt x="114790" y="75959"/>
                    <a:pt x="114823" y="75893"/>
                  </a:cubicBezTo>
                  <a:lnTo>
                    <a:pt x="142974" y="52636"/>
                  </a:lnTo>
                  <a:cubicBezTo>
                    <a:pt x="144702" y="51200"/>
                    <a:pt x="144931" y="48656"/>
                    <a:pt x="143495" y="46894"/>
                  </a:cubicBezTo>
                  <a:cubicBezTo>
                    <a:pt x="142693" y="45928"/>
                    <a:pt x="141534" y="45430"/>
                    <a:pt x="140365" y="45430"/>
                  </a:cubicBezTo>
                  <a:cubicBezTo>
                    <a:pt x="139444" y="45430"/>
                    <a:pt x="138517" y="45740"/>
                    <a:pt x="137754" y="46373"/>
                  </a:cubicBezTo>
                  <a:lnTo>
                    <a:pt x="113159" y="66727"/>
                  </a:lnTo>
                  <a:cubicBezTo>
                    <a:pt x="112376" y="64640"/>
                    <a:pt x="111104" y="62780"/>
                    <a:pt x="109375" y="61345"/>
                  </a:cubicBezTo>
                  <a:lnTo>
                    <a:pt x="108136" y="60334"/>
                  </a:lnTo>
                  <a:lnTo>
                    <a:pt x="145029" y="29867"/>
                  </a:lnTo>
                  <a:lnTo>
                    <a:pt x="152792" y="39261"/>
                  </a:lnTo>
                  <a:cubicBezTo>
                    <a:pt x="153597" y="40250"/>
                    <a:pt x="154762" y="40755"/>
                    <a:pt x="155935" y="40755"/>
                  </a:cubicBezTo>
                  <a:cubicBezTo>
                    <a:pt x="156852" y="40755"/>
                    <a:pt x="157774" y="40446"/>
                    <a:pt x="158533" y="39816"/>
                  </a:cubicBezTo>
                  <a:cubicBezTo>
                    <a:pt x="160262" y="38381"/>
                    <a:pt x="160523" y="35836"/>
                    <a:pt x="159088" y="34075"/>
                  </a:cubicBezTo>
                  <a:lnTo>
                    <a:pt x="148747" y="21516"/>
                  </a:lnTo>
                  <a:cubicBezTo>
                    <a:pt x="148030" y="20668"/>
                    <a:pt x="147051" y="20146"/>
                    <a:pt x="145975" y="20048"/>
                  </a:cubicBezTo>
                  <a:cubicBezTo>
                    <a:pt x="145849" y="20037"/>
                    <a:pt x="145724" y="20031"/>
                    <a:pt x="145599" y="20031"/>
                  </a:cubicBezTo>
                  <a:cubicBezTo>
                    <a:pt x="144651" y="20031"/>
                    <a:pt x="143723" y="20356"/>
                    <a:pt x="142974" y="20962"/>
                  </a:cubicBezTo>
                  <a:lnTo>
                    <a:pt x="127968" y="33390"/>
                  </a:lnTo>
                  <a:cubicBezTo>
                    <a:pt x="126666" y="34409"/>
                    <a:pt x="125093" y="34962"/>
                    <a:pt x="123463" y="34962"/>
                  </a:cubicBezTo>
                  <a:cubicBezTo>
                    <a:pt x="123215" y="34962"/>
                    <a:pt x="122966" y="34949"/>
                    <a:pt x="122717" y="34923"/>
                  </a:cubicBezTo>
                  <a:cubicBezTo>
                    <a:pt x="120792" y="34760"/>
                    <a:pt x="119031" y="33814"/>
                    <a:pt x="117824" y="32313"/>
                  </a:cubicBezTo>
                  <a:cubicBezTo>
                    <a:pt x="117530" y="31987"/>
                    <a:pt x="117595" y="31465"/>
                    <a:pt x="117954" y="31172"/>
                  </a:cubicBezTo>
                  <a:lnTo>
                    <a:pt x="140266" y="12741"/>
                  </a:lnTo>
                  <a:cubicBezTo>
                    <a:pt x="143938" y="9703"/>
                    <a:pt x="148442" y="8159"/>
                    <a:pt x="152966" y="8159"/>
                  </a:cubicBezTo>
                  <a:close/>
                  <a:moveTo>
                    <a:pt x="56757" y="13323"/>
                  </a:moveTo>
                  <a:cubicBezTo>
                    <a:pt x="61290" y="13323"/>
                    <a:pt x="65803" y="14870"/>
                    <a:pt x="69481" y="17895"/>
                  </a:cubicBezTo>
                  <a:lnTo>
                    <a:pt x="91793" y="36358"/>
                  </a:lnTo>
                  <a:cubicBezTo>
                    <a:pt x="92152" y="36652"/>
                    <a:pt x="92217" y="37141"/>
                    <a:pt x="91923" y="37500"/>
                  </a:cubicBezTo>
                  <a:cubicBezTo>
                    <a:pt x="90717" y="39000"/>
                    <a:pt x="88955" y="39914"/>
                    <a:pt x="87031" y="40109"/>
                  </a:cubicBezTo>
                  <a:cubicBezTo>
                    <a:pt x="86808" y="40128"/>
                    <a:pt x="86587" y="40137"/>
                    <a:pt x="86366" y="40137"/>
                  </a:cubicBezTo>
                  <a:cubicBezTo>
                    <a:pt x="84648" y="40137"/>
                    <a:pt x="83007" y="39573"/>
                    <a:pt x="81648" y="38446"/>
                  </a:cubicBezTo>
                  <a:cubicBezTo>
                    <a:pt x="80895" y="37820"/>
                    <a:pt x="79980" y="37517"/>
                    <a:pt x="79069" y="37517"/>
                  </a:cubicBezTo>
                  <a:cubicBezTo>
                    <a:pt x="77890" y="37517"/>
                    <a:pt x="76717" y="38025"/>
                    <a:pt x="75907" y="39000"/>
                  </a:cubicBezTo>
                  <a:cubicBezTo>
                    <a:pt x="74472" y="40729"/>
                    <a:pt x="74733" y="43306"/>
                    <a:pt x="76462" y="44742"/>
                  </a:cubicBezTo>
                  <a:lnTo>
                    <a:pt x="104189" y="67641"/>
                  </a:lnTo>
                  <a:cubicBezTo>
                    <a:pt x="105069" y="68391"/>
                    <a:pt x="105656" y="69467"/>
                    <a:pt x="105754" y="70642"/>
                  </a:cubicBezTo>
                  <a:cubicBezTo>
                    <a:pt x="105852" y="71718"/>
                    <a:pt x="105526" y="72762"/>
                    <a:pt x="104841" y="73545"/>
                  </a:cubicBezTo>
                  <a:cubicBezTo>
                    <a:pt x="104061" y="74470"/>
                    <a:pt x="102927" y="74942"/>
                    <a:pt x="101782" y="74942"/>
                  </a:cubicBezTo>
                  <a:cubicBezTo>
                    <a:pt x="100870" y="74942"/>
                    <a:pt x="99950" y="74642"/>
                    <a:pt x="99198" y="74034"/>
                  </a:cubicBezTo>
                  <a:cubicBezTo>
                    <a:pt x="99132" y="73969"/>
                    <a:pt x="99067" y="73904"/>
                    <a:pt x="99002" y="73871"/>
                  </a:cubicBezTo>
                  <a:lnTo>
                    <a:pt x="71993" y="51526"/>
                  </a:lnTo>
                  <a:cubicBezTo>
                    <a:pt x="71239" y="50901"/>
                    <a:pt x="70325" y="50598"/>
                    <a:pt x="69414" y="50598"/>
                  </a:cubicBezTo>
                  <a:cubicBezTo>
                    <a:pt x="68234" y="50598"/>
                    <a:pt x="67061" y="51106"/>
                    <a:pt x="66252" y="52081"/>
                  </a:cubicBezTo>
                  <a:cubicBezTo>
                    <a:pt x="64816" y="53810"/>
                    <a:pt x="65045" y="56387"/>
                    <a:pt x="66774" y="57822"/>
                  </a:cubicBezTo>
                  <a:lnTo>
                    <a:pt x="94925" y="81080"/>
                  </a:lnTo>
                  <a:cubicBezTo>
                    <a:pt x="94957" y="81113"/>
                    <a:pt x="95022" y="81145"/>
                    <a:pt x="95088" y="81211"/>
                  </a:cubicBezTo>
                  <a:lnTo>
                    <a:pt x="97567" y="83266"/>
                  </a:lnTo>
                  <a:cubicBezTo>
                    <a:pt x="98545" y="84048"/>
                    <a:pt x="99100" y="85255"/>
                    <a:pt x="99132" y="86528"/>
                  </a:cubicBezTo>
                  <a:cubicBezTo>
                    <a:pt x="99165" y="87213"/>
                    <a:pt x="99002" y="88517"/>
                    <a:pt x="97860" y="89529"/>
                  </a:cubicBezTo>
                  <a:cubicBezTo>
                    <a:pt x="97140" y="90185"/>
                    <a:pt x="96207" y="90512"/>
                    <a:pt x="95247" y="90512"/>
                  </a:cubicBezTo>
                  <a:cubicBezTo>
                    <a:pt x="94251" y="90512"/>
                    <a:pt x="93227" y="90161"/>
                    <a:pt x="92380" y="89463"/>
                  </a:cubicBezTo>
                  <a:lnTo>
                    <a:pt x="90945" y="88289"/>
                  </a:lnTo>
                  <a:lnTo>
                    <a:pt x="61652" y="64085"/>
                  </a:lnTo>
                  <a:cubicBezTo>
                    <a:pt x="60890" y="63452"/>
                    <a:pt x="59963" y="63143"/>
                    <a:pt x="59041" y="63143"/>
                  </a:cubicBezTo>
                  <a:cubicBezTo>
                    <a:pt x="57873" y="63143"/>
                    <a:pt x="56714" y="63640"/>
                    <a:pt x="55911" y="64607"/>
                  </a:cubicBezTo>
                  <a:cubicBezTo>
                    <a:pt x="54476" y="66368"/>
                    <a:pt x="54737" y="68913"/>
                    <a:pt x="56466" y="70348"/>
                  </a:cubicBezTo>
                  <a:lnTo>
                    <a:pt x="82888" y="92203"/>
                  </a:lnTo>
                  <a:cubicBezTo>
                    <a:pt x="82888" y="92203"/>
                    <a:pt x="82920" y="92203"/>
                    <a:pt x="82920" y="92236"/>
                  </a:cubicBezTo>
                  <a:cubicBezTo>
                    <a:pt x="84617" y="93639"/>
                    <a:pt x="84910" y="96183"/>
                    <a:pt x="83540" y="97912"/>
                  </a:cubicBezTo>
                  <a:cubicBezTo>
                    <a:pt x="82888" y="98695"/>
                    <a:pt x="81942" y="99217"/>
                    <a:pt x="80865" y="99315"/>
                  </a:cubicBezTo>
                  <a:cubicBezTo>
                    <a:pt x="80710" y="99332"/>
                    <a:pt x="80555" y="99341"/>
                    <a:pt x="80399" y="99341"/>
                  </a:cubicBezTo>
                  <a:cubicBezTo>
                    <a:pt x="79410" y="99341"/>
                    <a:pt x="78430" y="98989"/>
                    <a:pt x="77669" y="98369"/>
                  </a:cubicBezTo>
                  <a:lnTo>
                    <a:pt x="74244" y="95563"/>
                  </a:lnTo>
                  <a:cubicBezTo>
                    <a:pt x="74244" y="95531"/>
                    <a:pt x="74244" y="95531"/>
                    <a:pt x="74211" y="95531"/>
                  </a:cubicBezTo>
                  <a:cubicBezTo>
                    <a:pt x="73449" y="94898"/>
                    <a:pt x="72528" y="94588"/>
                    <a:pt x="71614" y="94588"/>
                  </a:cubicBezTo>
                  <a:cubicBezTo>
                    <a:pt x="70454" y="94588"/>
                    <a:pt x="69305" y="95086"/>
                    <a:pt x="68502" y="96053"/>
                  </a:cubicBezTo>
                  <a:cubicBezTo>
                    <a:pt x="67067" y="97814"/>
                    <a:pt x="67295" y="100358"/>
                    <a:pt x="69024" y="101794"/>
                  </a:cubicBezTo>
                  <a:lnTo>
                    <a:pt x="69057" y="101826"/>
                  </a:lnTo>
                  <a:cubicBezTo>
                    <a:pt x="70721" y="103229"/>
                    <a:pt x="71014" y="105773"/>
                    <a:pt x="69644" y="107470"/>
                  </a:cubicBezTo>
                  <a:cubicBezTo>
                    <a:pt x="69024" y="108285"/>
                    <a:pt x="68078" y="108807"/>
                    <a:pt x="66969" y="108905"/>
                  </a:cubicBezTo>
                  <a:cubicBezTo>
                    <a:pt x="66814" y="108923"/>
                    <a:pt x="66659" y="108931"/>
                    <a:pt x="66503" y="108931"/>
                  </a:cubicBezTo>
                  <a:cubicBezTo>
                    <a:pt x="65514" y="108931"/>
                    <a:pt x="64534" y="108579"/>
                    <a:pt x="63773" y="107959"/>
                  </a:cubicBezTo>
                  <a:lnTo>
                    <a:pt x="21758" y="73251"/>
                  </a:lnTo>
                  <a:cubicBezTo>
                    <a:pt x="16408" y="68815"/>
                    <a:pt x="13701" y="61769"/>
                    <a:pt x="14712" y="54886"/>
                  </a:cubicBezTo>
                  <a:lnTo>
                    <a:pt x="16767" y="40729"/>
                  </a:lnTo>
                  <a:cubicBezTo>
                    <a:pt x="16996" y="39327"/>
                    <a:pt x="16441" y="37924"/>
                    <a:pt x="15332" y="37011"/>
                  </a:cubicBezTo>
                  <a:lnTo>
                    <a:pt x="10309" y="32835"/>
                  </a:lnTo>
                  <a:lnTo>
                    <a:pt x="22280" y="18319"/>
                  </a:lnTo>
                  <a:lnTo>
                    <a:pt x="28935" y="23832"/>
                  </a:lnTo>
                  <a:cubicBezTo>
                    <a:pt x="29679" y="24449"/>
                    <a:pt x="30604" y="24763"/>
                    <a:pt x="31532" y="24763"/>
                  </a:cubicBezTo>
                  <a:cubicBezTo>
                    <a:pt x="32272" y="24763"/>
                    <a:pt x="33013" y="24564"/>
                    <a:pt x="33664" y="24158"/>
                  </a:cubicBezTo>
                  <a:lnTo>
                    <a:pt x="46256" y="16330"/>
                  </a:lnTo>
                  <a:cubicBezTo>
                    <a:pt x="49490" y="14314"/>
                    <a:pt x="53130" y="13323"/>
                    <a:pt x="56757" y="13323"/>
                  </a:cubicBezTo>
                  <a:close/>
                  <a:moveTo>
                    <a:pt x="152991" y="1"/>
                  </a:moveTo>
                  <a:cubicBezTo>
                    <a:pt x="146611" y="1"/>
                    <a:pt x="140257" y="2173"/>
                    <a:pt x="135080" y="6446"/>
                  </a:cubicBezTo>
                  <a:lnTo>
                    <a:pt x="112768" y="24909"/>
                  </a:lnTo>
                  <a:cubicBezTo>
                    <a:pt x="108951" y="28040"/>
                    <a:pt x="108397" y="33716"/>
                    <a:pt x="111528" y="37500"/>
                  </a:cubicBezTo>
                  <a:cubicBezTo>
                    <a:pt x="113159" y="39522"/>
                    <a:pt x="115247" y="41023"/>
                    <a:pt x="117563" y="41969"/>
                  </a:cubicBezTo>
                  <a:lnTo>
                    <a:pt x="101742" y="55049"/>
                  </a:lnTo>
                  <a:lnTo>
                    <a:pt x="92184" y="47155"/>
                  </a:lnTo>
                  <a:cubicBezTo>
                    <a:pt x="94500" y="46209"/>
                    <a:pt x="96588" y="44676"/>
                    <a:pt x="98219" y="42686"/>
                  </a:cubicBezTo>
                  <a:cubicBezTo>
                    <a:pt x="101351" y="38870"/>
                    <a:pt x="100796" y="33227"/>
                    <a:pt x="96980" y="30063"/>
                  </a:cubicBezTo>
                  <a:lnTo>
                    <a:pt x="74668" y="11600"/>
                  </a:lnTo>
                  <a:cubicBezTo>
                    <a:pt x="69496" y="7333"/>
                    <a:pt x="63152" y="5160"/>
                    <a:pt x="56780" y="5160"/>
                  </a:cubicBezTo>
                  <a:cubicBezTo>
                    <a:pt x="51657" y="5160"/>
                    <a:pt x="46515" y="6565"/>
                    <a:pt x="41950" y="9414"/>
                  </a:cubicBezTo>
                  <a:lnTo>
                    <a:pt x="31870" y="15677"/>
                  </a:lnTo>
                  <a:lnTo>
                    <a:pt x="24303" y="9447"/>
                  </a:lnTo>
                  <a:cubicBezTo>
                    <a:pt x="23598" y="8855"/>
                    <a:pt x="22699" y="8507"/>
                    <a:pt x="21774" y="8507"/>
                  </a:cubicBezTo>
                  <a:cubicBezTo>
                    <a:pt x="21628" y="8507"/>
                    <a:pt x="21481" y="8516"/>
                    <a:pt x="21334" y="8533"/>
                  </a:cubicBezTo>
                  <a:cubicBezTo>
                    <a:pt x="20258" y="8631"/>
                    <a:pt x="19246" y="9153"/>
                    <a:pt x="18561" y="9969"/>
                  </a:cubicBezTo>
                  <a:lnTo>
                    <a:pt x="1436" y="30780"/>
                  </a:lnTo>
                  <a:cubicBezTo>
                    <a:pt x="1" y="32509"/>
                    <a:pt x="229" y="35086"/>
                    <a:pt x="1958" y="36521"/>
                  </a:cubicBezTo>
                  <a:lnTo>
                    <a:pt x="8384" y="41838"/>
                  </a:lnTo>
                  <a:lnTo>
                    <a:pt x="6623" y="53712"/>
                  </a:lnTo>
                  <a:cubicBezTo>
                    <a:pt x="5220" y="63400"/>
                    <a:pt x="9004" y="73284"/>
                    <a:pt x="16572" y="79514"/>
                  </a:cubicBezTo>
                  <a:lnTo>
                    <a:pt x="58553" y="114222"/>
                  </a:lnTo>
                  <a:cubicBezTo>
                    <a:pt x="60804" y="116081"/>
                    <a:pt x="63642" y="117092"/>
                    <a:pt x="66545" y="117092"/>
                  </a:cubicBezTo>
                  <a:cubicBezTo>
                    <a:pt x="66969" y="117092"/>
                    <a:pt x="67393" y="117060"/>
                    <a:pt x="67850" y="117027"/>
                  </a:cubicBezTo>
                  <a:cubicBezTo>
                    <a:pt x="71112" y="116668"/>
                    <a:pt x="74048" y="115070"/>
                    <a:pt x="76038" y="112526"/>
                  </a:cubicBezTo>
                  <a:cubicBezTo>
                    <a:pt x="77277" y="110992"/>
                    <a:pt x="78060" y="109198"/>
                    <a:pt x="78419" y="107339"/>
                  </a:cubicBezTo>
                  <a:cubicBezTo>
                    <a:pt x="79084" y="107456"/>
                    <a:pt x="79750" y="107515"/>
                    <a:pt x="80408" y="107515"/>
                  </a:cubicBezTo>
                  <a:cubicBezTo>
                    <a:pt x="80847" y="107515"/>
                    <a:pt x="81283" y="107489"/>
                    <a:pt x="81713" y="107437"/>
                  </a:cubicBezTo>
                  <a:cubicBezTo>
                    <a:pt x="85008" y="107078"/>
                    <a:pt x="87911" y="105512"/>
                    <a:pt x="89934" y="102968"/>
                  </a:cubicBezTo>
                  <a:cubicBezTo>
                    <a:pt x="91043" y="101533"/>
                    <a:pt x="91793" y="99934"/>
                    <a:pt x="92217" y="98271"/>
                  </a:cubicBezTo>
                  <a:cubicBezTo>
                    <a:pt x="93211" y="98515"/>
                    <a:pt x="94230" y="98638"/>
                    <a:pt x="95246" y="98638"/>
                  </a:cubicBezTo>
                  <a:cubicBezTo>
                    <a:pt x="98162" y="98638"/>
                    <a:pt x="101058" y="97628"/>
                    <a:pt x="103308" y="95596"/>
                  </a:cubicBezTo>
                  <a:cubicBezTo>
                    <a:pt x="104841" y="94226"/>
                    <a:pt x="105950" y="92497"/>
                    <a:pt x="106635" y="90605"/>
                  </a:cubicBezTo>
                  <a:cubicBezTo>
                    <a:pt x="108843" y="92525"/>
                    <a:pt x="111651" y="93491"/>
                    <a:pt x="114488" y="93491"/>
                  </a:cubicBezTo>
                  <a:cubicBezTo>
                    <a:pt x="115507" y="93491"/>
                    <a:pt x="116530" y="93367"/>
                    <a:pt x="117530" y="93117"/>
                  </a:cubicBezTo>
                  <a:cubicBezTo>
                    <a:pt x="117954" y="94780"/>
                    <a:pt x="118704" y="96379"/>
                    <a:pt x="119813" y="97781"/>
                  </a:cubicBezTo>
                  <a:cubicBezTo>
                    <a:pt x="121836" y="100326"/>
                    <a:pt x="124739" y="101924"/>
                    <a:pt x="128034" y="102283"/>
                  </a:cubicBezTo>
                  <a:cubicBezTo>
                    <a:pt x="128437" y="102320"/>
                    <a:pt x="128846" y="102338"/>
                    <a:pt x="129257" y="102338"/>
                  </a:cubicBezTo>
                  <a:cubicBezTo>
                    <a:pt x="129942" y="102338"/>
                    <a:pt x="130635" y="102287"/>
                    <a:pt x="131328" y="102185"/>
                  </a:cubicBezTo>
                  <a:cubicBezTo>
                    <a:pt x="131687" y="104012"/>
                    <a:pt x="132470" y="105806"/>
                    <a:pt x="133710" y="107372"/>
                  </a:cubicBezTo>
                  <a:cubicBezTo>
                    <a:pt x="135699" y="109916"/>
                    <a:pt x="138635" y="111514"/>
                    <a:pt x="141897" y="111841"/>
                  </a:cubicBezTo>
                  <a:cubicBezTo>
                    <a:pt x="142354" y="111906"/>
                    <a:pt x="142778" y="111938"/>
                    <a:pt x="143202" y="111938"/>
                  </a:cubicBezTo>
                  <a:cubicBezTo>
                    <a:pt x="146105" y="111938"/>
                    <a:pt x="148943" y="110927"/>
                    <a:pt x="151194" y="109068"/>
                  </a:cubicBezTo>
                  <a:lnTo>
                    <a:pt x="193176" y="74360"/>
                  </a:lnTo>
                  <a:cubicBezTo>
                    <a:pt x="200743" y="68130"/>
                    <a:pt x="204527" y="58214"/>
                    <a:pt x="203125" y="48525"/>
                  </a:cubicBezTo>
                  <a:lnTo>
                    <a:pt x="201363" y="36652"/>
                  </a:lnTo>
                  <a:lnTo>
                    <a:pt x="207789" y="31367"/>
                  </a:lnTo>
                  <a:cubicBezTo>
                    <a:pt x="209518" y="29932"/>
                    <a:pt x="209746" y="27355"/>
                    <a:pt x="208311" y="25626"/>
                  </a:cubicBezTo>
                  <a:lnTo>
                    <a:pt x="191186" y="4815"/>
                  </a:lnTo>
                  <a:cubicBezTo>
                    <a:pt x="190501" y="3967"/>
                    <a:pt x="189489" y="3445"/>
                    <a:pt x="188413" y="3347"/>
                  </a:cubicBezTo>
                  <a:cubicBezTo>
                    <a:pt x="188288" y="3336"/>
                    <a:pt x="188162" y="3330"/>
                    <a:pt x="188037" y="3330"/>
                  </a:cubicBezTo>
                  <a:cubicBezTo>
                    <a:pt x="187089" y="3330"/>
                    <a:pt x="186165" y="3655"/>
                    <a:pt x="185445" y="4260"/>
                  </a:cubicBezTo>
                  <a:lnTo>
                    <a:pt x="177877" y="10523"/>
                  </a:lnTo>
                  <a:lnTo>
                    <a:pt x="167797" y="4228"/>
                  </a:lnTo>
                  <a:cubicBezTo>
                    <a:pt x="163239" y="1397"/>
                    <a:pt x="158107" y="1"/>
                    <a:pt x="1529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8"/>
            <p:cNvSpPr/>
            <p:nvPr/>
          </p:nvSpPr>
          <p:spPr>
            <a:xfrm>
              <a:off x="2282575" y="4284225"/>
              <a:ext cx="885650" cy="746575"/>
            </a:xfrm>
            <a:custGeom>
              <a:avLst/>
              <a:gdLst/>
              <a:ahLst/>
              <a:cxnLst/>
              <a:rect l="l" t="t" r="r" b="b"/>
              <a:pathLst>
                <a:path w="35426" h="29863" extrusionOk="0">
                  <a:moveTo>
                    <a:pt x="4597" y="0"/>
                  </a:moveTo>
                  <a:cubicBezTo>
                    <a:pt x="3418" y="0"/>
                    <a:pt x="2245" y="508"/>
                    <a:pt x="1435" y="1484"/>
                  </a:cubicBezTo>
                  <a:cubicBezTo>
                    <a:pt x="0" y="3213"/>
                    <a:pt x="261" y="5789"/>
                    <a:pt x="1990" y="7225"/>
                  </a:cubicBezTo>
                  <a:lnTo>
                    <a:pt x="28249" y="28950"/>
                  </a:lnTo>
                  <a:cubicBezTo>
                    <a:pt x="28999" y="29569"/>
                    <a:pt x="29912" y="29863"/>
                    <a:pt x="30858" y="29863"/>
                  </a:cubicBezTo>
                  <a:cubicBezTo>
                    <a:pt x="32033" y="29863"/>
                    <a:pt x="33174" y="29374"/>
                    <a:pt x="33990" y="28395"/>
                  </a:cubicBezTo>
                  <a:cubicBezTo>
                    <a:pt x="35425" y="26666"/>
                    <a:pt x="35164" y="24089"/>
                    <a:pt x="33435" y="22654"/>
                  </a:cubicBezTo>
                  <a:lnTo>
                    <a:pt x="7176" y="929"/>
                  </a:lnTo>
                  <a:cubicBezTo>
                    <a:pt x="6423" y="304"/>
                    <a:pt x="5508" y="0"/>
                    <a:pt x="4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38"/>
          <p:cNvSpPr txBox="1"/>
          <p:nvPr/>
        </p:nvSpPr>
        <p:spPr>
          <a:xfrm>
            <a:off x="4932550" y="3995800"/>
            <a:ext cx="2538600" cy="715800"/>
          </a:xfrm>
          <a:prstGeom prst="rect">
            <a:avLst/>
          </a:prstGeom>
          <a:noFill/>
          <a:ln>
            <a:noFill/>
          </a:ln>
        </p:spPr>
        <p:txBody>
          <a:bodyPr spcFirstLastPara="1" wrap="square" lIns="91425" tIns="91425" rIns="91425" bIns="91425" anchor="t" anchorCtr="0">
            <a:spAutoFit/>
          </a:bodyPr>
          <a:lstStyle/>
          <a:p>
            <a:pPr marL="0" lvl="0" indent="0" algn="l" rtl="0">
              <a:spcBef>
                <a:spcPts val="700"/>
              </a:spcBef>
              <a:spcAft>
                <a:spcPts val="700"/>
              </a:spcAft>
              <a:buNone/>
            </a:pPr>
            <a:r>
              <a:rPr lang="en" sz="1150" b="1">
                <a:solidFill>
                  <a:schemeClr val="dk1"/>
                </a:solidFill>
                <a:latin typeface="Montserrat"/>
                <a:ea typeface="Montserrat"/>
                <a:cs typeface="Montserrat"/>
                <a:sym typeface="Montserrat"/>
              </a:rPr>
              <a:t>Partner with </a:t>
            </a:r>
            <a:r>
              <a:rPr lang="en" sz="1150" b="1">
                <a:solidFill>
                  <a:schemeClr val="dk2"/>
                </a:solidFill>
                <a:latin typeface="Montserrat"/>
                <a:ea typeface="Montserrat"/>
                <a:cs typeface="Montserrat"/>
                <a:sym typeface="Montserrat"/>
              </a:rPr>
              <a:t>Unity of Greater New Orleans’ </a:t>
            </a:r>
            <a:r>
              <a:rPr lang="en" sz="1150">
                <a:solidFill>
                  <a:schemeClr val="dk2"/>
                </a:solidFill>
                <a:latin typeface="Montserrat ExtraBold"/>
                <a:ea typeface="Montserrat ExtraBold"/>
                <a:cs typeface="Montserrat ExtraBold"/>
                <a:sym typeface="Montserrat ExtraBold"/>
              </a:rPr>
              <a:t>Coordinated Entry System </a:t>
            </a:r>
            <a:r>
              <a:rPr lang="en" sz="1150" b="1">
                <a:solidFill>
                  <a:schemeClr val="dk2"/>
                </a:solidFill>
                <a:latin typeface="Montserrat"/>
                <a:ea typeface="Montserrat"/>
                <a:cs typeface="Montserrat"/>
                <a:sym typeface="Montserrat"/>
              </a:rPr>
              <a:t>(CES) Managers </a:t>
            </a:r>
            <a:endParaRPr sz="1150">
              <a:solidFill>
                <a:schemeClr val="dk2"/>
              </a:solidFill>
            </a:endParaRPr>
          </a:p>
        </p:txBody>
      </p:sp>
      <p:grpSp>
        <p:nvGrpSpPr>
          <p:cNvPr id="295" name="Google Shape;295;p38"/>
          <p:cNvGrpSpPr/>
          <p:nvPr/>
        </p:nvGrpSpPr>
        <p:grpSpPr>
          <a:xfrm>
            <a:off x="1213190" y="1501567"/>
            <a:ext cx="813566" cy="738885"/>
            <a:chOff x="7098912" y="1969392"/>
            <a:chExt cx="359651" cy="361560"/>
          </a:xfrm>
        </p:grpSpPr>
        <p:sp>
          <p:nvSpPr>
            <p:cNvPr id="296" name="Google Shape;296;p38"/>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8"/>
          <p:cNvSpPr txBox="1"/>
          <p:nvPr/>
        </p:nvSpPr>
        <p:spPr>
          <a:xfrm>
            <a:off x="302450" y="2301775"/>
            <a:ext cx="2655000" cy="7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300"/>
              </a:spcAft>
              <a:buNone/>
            </a:pPr>
            <a:r>
              <a:rPr lang="en" sz="1150" b="1">
                <a:solidFill>
                  <a:schemeClr val="dk1"/>
                </a:solidFill>
                <a:latin typeface="Montserrat"/>
                <a:ea typeface="Montserrat"/>
                <a:cs typeface="Montserrat"/>
                <a:sym typeface="Montserrat"/>
              </a:rPr>
              <a:t>Offer one-on-one sessions </a:t>
            </a:r>
            <a:r>
              <a:rPr lang="en" sz="1150">
                <a:solidFill>
                  <a:schemeClr val="dk1"/>
                </a:solidFill>
                <a:latin typeface="Montserrat"/>
                <a:ea typeface="Montserrat"/>
                <a:cs typeface="Montserrat"/>
                <a:sym typeface="Montserrat"/>
              </a:rPr>
              <a:t>to match clients with tailored job </a:t>
            </a:r>
            <a:r>
              <a:rPr lang="en" sz="1150" b="1">
                <a:solidFill>
                  <a:schemeClr val="dk1"/>
                </a:solidFill>
                <a:latin typeface="Montserrat"/>
                <a:ea typeface="Montserrat"/>
                <a:cs typeface="Montserrat"/>
                <a:sym typeface="Montserrat"/>
              </a:rPr>
              <a:t>opportunities</a:t>
            </a:r>
            <a:r>
              <a:rPr lang="en" sz="1150">
                <a:solidFill>
                  <a:schemeClr val="dk1"/>
                </a:solidFill>
                <a:latin typeface="Montserrat"/>
                <a:ea typeface="Montserrat"/>
                <a:cs typeface="Montserrat"/>
                <a:sym typeface="Montserrat"/>
              </a:rPr>
              <a:t> </a:t>
            </a:r>
            <a:endParaRPr sz="1150"/>
          </a:p>
        </p:txBody>
      </p:sp>
      <p:grpSp>
        <p:nvGrpSpPr>
          <p:cNvPr id="310" name="Google Shape;310;p38"/>
          <p:cNvGrpSpPr/>
          <p:nvPr/>
        </p:nvGrpSpPr>
        <p:grpSpPr>
          <a:xfrm>
            <a:off x="2421335" y="3239247"/>
            <a:ext cx="813539" cy="857361"/>
            <a:chOff x="852385" y="1510916"/>
            <a:chExt cx="353145" cy="351998"/>
          </a:xfrm>
        </p:grpSpPr>
        <p:sp>
          <p:nvSpPr>
            <p:cNvPr id="311" name="Google Shape;311;p38"/>
            <p:cNvSpPr/>
            <p:nvPr/>
          </p:nvSpPr>
          <p:spPr>
            <a:xfrm>
              <a:off x="852385" y="1510916"/>
              <a:ext cx="353145" cy="187785"/>
            </a:xfrm>
            <a:custGeom>
              <a:avLst/>
              <a:gdLst/>
              <a:ahLst/>
              <a:cxnLst/>
              <a:rect l="l" t="t" r="r" b="b"/>
              <a:pathLst>
                <a:path w="11086" h="5895" extrusionOk="0">
                  <a:moveTo>
                    <a:pt x="6145" y="334"/>
                  </a:moveTo>
                  <a:lnTo>
                    <a:pt x="6145" y="703"/>
                  </a:lnTo>
                  <a:lnTo>
                    <a:pt x="4942" y="703"/>
                  </a:lnTo>
                  <a:lnTo>
                    <a:pt x="4942" y="334"/>
                  </a:lnTo>
                  <a:close/>
                  <a:moveTo>
                    <a:pt x="10764" y="1025"/>
                  </a:moveTo>
                  <a:lnTo>
                    <a:pt x="10764" y="1596"/>
                  </a:lnTo>
                  <a:lnTo>
                    <a:pt x="346" y="1596"/>
                  </a:lnTo>
                  <a:lnTo>
                    <a:pt x="346" y="1025"/>
                  </a:lnTo>
                  <a:close/>
                  <a:moveTo>
                    <a:pt x="4775" y="1"/>
                  </a:moveTo>
                  <a:cubicBezTo>
                    <a:pt x="4692" y="1"/>
                    <a:pt x="4621" y="84"/>
                    <a:pt x="4621" y="167"/>
                  </a:cubicBezTo>
                  <a:lnTo>
                    <a:pt x="4621" y="703"/>
                  </a:lnTo>
                  <a:lnTo>
                    <a:pt x="168" y="703"/>
                  </a:lnTo>
                  <a:cubicBezTo>
                    <a:pt x="72" y="703"/>
                    <a:pt x="1" y="775"/>
                    <a:pt x="1" y="870"/>
                  </a:cubicBezTo>
                  <a:lnTo>
                    <a:pt x="1" y="1751"/>
                  </a:lnTo>
                  <a:cubicBezTo>
                    <a:pt x="1" y="1834"/>
                    <a:pt x="72" y="1906"/>
                    <a:pt x="168" y="1906"/>
                  </a:cubicBezTo>
                  <a:lnTo>
                    <a:pt x="656" y="1906"/>
                  </a:lnTo>
                  <a:lnTo>
                    <a:pt x="656" y="2620"/>
                  </a:lnTo>
                  <a:cubicBezTo>
                    <a:pt x="656" y="2715"/>
                    <a:pt x="727" y="2787"/>
                    <a:pt x="822" y="2787"/>
                  </a:cubicBezTo>
                  <a:cubicBezTo>
                    <a:pt x="906" y="2787"/>
                    <a:pt x="989" y="2715"/>
                    <a:pt x="989" y="2620"/>
                  </a:cubicBezTo>
                  <a:lnTo>
                    <a:pt x="989" y="1906"/>
                  </a:lnTo>
                  <a:lnTo>
                    <a:pt x="10109" y="1906"/>
                  </a:lnTo>
                  <a:lnTo>
                    <a:pt x="10109" y="5740"/>
                  </a:lnTo>
                  <a:cubicBezTo>
                    <a:pt x="10109" y="5823"/>
                    <a:pt x="10181" y="5894"/>
                    <a:pt x="10276" y="5894"/>
                  </a:cubicBezTo>
                  <a:cubicBezTo>
                    <a:pt x="10359" y="5894"/>
                    <a:pt x="10431" y="5823"/>
                    <a:pt x="10431" y="5740"/>
                  </a:cubicBezTo>
                  <a:lnTo>
                    <a:pt x="10431" y="1918"/>
                  </a:lnTo>
                  <a:lnTo>
                    <a:pt x="10931" y="1918"/>
                  </a:lnTo>
                  <a:cubicBezTo>
                    <a:pt x="11014" y="1918"/>
                    <a:pt x="11086" y="1846"/>
                    <a:pt x="11086" y="1763"/>
                  </a:cubicBezTo>
                  <a:lnTo>
                    <a:pt x="11086" y="882"/>
                  </a:lnTo>
                  <a:cubicBezTo>
                    <a:pt x="11086" y="775"/>
                    <a:pt x="11014" y="703"/>
                    <a:pt x="10931" y="703"/>
                  </a:cubicBezTo>
                  <a:lnTo>
                    <a:pt x="6478" y="703"/>
                  </a:lnTo>
                  <a:lnTo>
                    <a:pt x="6478" y="167"/>
                  </a:lnTo>
                  <a:cubicBezTo>
                    <a:pt x="6478" y="84"/>
                    <a:pt x="6406" y="1"/>
                    <a:pt x="6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8"/>
            <p:cNvSpPr/>
            <p:nvPr/>
          </p:nvSpPr>
          <p:spPr>
            <a:xfrm>
              <a:off x="852385" y="1609921"/>
              <a:ext cx="353145" cy="252992"/>
            </a:xfrm>
            <a:custGeom>
              <a:avLst/>
              <a:gdLst/>
              <a:ahLst/>
              <a:cxnLst/>
              <a:rect l="l" t="t" r="r" b="b"/>
              <a:pathLst>
                <a:path w="11086" h="7942" extrusionOk="0">
                  <a:moveTo>
                    <a:pt x="10764" y="4382"/>
                  </a:moveTo>
                  <a:lnTo>
                    <a:pt x="10764" y="4953"/>
                  </a:lnTo>
                  <a:lnTo>
                    <a:pt x="346" y="4953"/>
                  </a:lnTo>
                  <a:lnTo>
                    <a:pt x="346" y="4382"/>
                  </a:lnTo>
                  <a:close/>
                  <a:moveTo>
                    <a:pt x="6406" y="5275"/>
                  </a:moveTo>
                  <a:lnTo>
                    <a:pt x="6895" y="6168"/>
                  </a:lnTo>
                  <a:lnTo>
                    <a:pt x="4228" y="6168"/>
                  </a:lnTo>
                  <a:lnTo>
                    <a:pt x="4716" y="5275"/>
                  </a:lnTo>
                  <a:close/>
                  <a:moveTo>
                    <a:pt x="4335" y="5275"/>
                  </a:moveTo>
                  <a:lnTo>
                    <a:pt x="3049" y="7608"/>
                  </a:lnTo>
                  <a:lnTo>
                    <a:pt x="2573" y="7608"/>
                  </a:lnTo>
                  <a:lnTo>
                    <a:pt x="3859" y="5275"/>
                  </a:lnTo>
                  <a:close/>
                  <a:moveTo>
                    <a:pt x="7240" y="5275"/>
                  </a:moveTo>
                  <a:lnTo>
                    <a:pt x="8514" y="7608"/>
                  </a:lnTo>
                  <a:lnTo>
                    <a:pt x="8038" y="7608"/>
                  </a:lnTo>
                  <a:lnTo>
                    <a:pt x="6764" y="5275"/>
                  </a:lnTo>
                  <a:close/>
                  <a:moveTo>
                    <a:pt x="822" y="0"/>
                  </a:moveTo>
                  <a:cubicBezTo>
                    <a:pt x="727" y="0"/>
                    <a:pt x="656" y="84"/>
                    <a:pt x="656" y="167"/>
                  </a:cubicBezTo>
                  <a:lnTo>
                    <a:pt x="656" y="4072"/>
                  </a:lnTo>
                  <a:lnTo>
                    <a:pt x="168" y="4072"/>
                  </a:lnTo>
                  <a:cubicBezTo>
                    <a:pt x="72" y="4072"/>
                    <a:pt x="1" y="4144"/>
                    <a:pt x="1" y="4239"/>
                  </a:cubicBezTo>
                  <a:lnTo>
                    <a:pt x="1" y="5108"/>
                  </a:lnTo>
                  <a:cubicBezTo>
                    <a:pt x="1" y="5203"/>
                    <a:pt x="72" y="5275"/>
                    <a:pt x="168" y="5275"/>
                  </a:cubicBezTo>
                  <a:lnTo>
                    <a:pt x="3489" y="5275"/>
                  </a:lnTo>
                  <a:lnTo>
                    <a:pt x="2144" y="7704"/>
                  </a:lnTo>
                  <a:cubicBezTo>
                    <a:pt x="2120" y="7751"/>
                    <a:pt x="2120" y="7811"/>
                    <a:pt x="2144" y="7870"/>
                  </a:cubicBezTo>
                  <a:cubicBezTo>
                    <a:pt x="2180" y="7906"/>
                    <a:pt x="2239" y="7942"/>
                    <a:pt x="2275" y="7942"/>
                  </a:cubicBezTo>
                  <a:lnTo>
                    <a:pt x="3132" y="7942"/>
                  </a:lnTo>
                  <a:cubicBezTo>
                    <a:pt x="3192" y="7942"/>
                    <a:pt x="3251" y="7906"/>
                    <a:pt x="3275" y="7846"/>
                  </a:cubicBezTo>
                  <a:lnTo>
                    <a:pt x="3644" y="7168"/>
                  </a:lnTo>
                  <a:lnTo>
                    <a:pt x="4644" y="7168"/>
                  </a:lnTo>
                  <a:cubicBezTo>
                    <a:pt x="4728" y="7168"/>
                    <a:pt x="4811" y="7096"/>
                    <a:pt x="4811" y="7001"/>
                  </a:cubicBezTo>
                  <a:cubicBezTo>
                    <a:pt x="4811" y="6906"/>
                    <a:pt x="4728" y="6834"/>
                    <a:pt x="4644" y="6834"/>
                  </a:cubicBezTo>
                  <a:lnTo>
                    <a:pt x="3823" y="6834"/>
                  </a:lnTo>
                  <a:lnTo>
                    <a:pt x="4037" y="6465"/>
                  </a:lnTo>
                  <a:lnTo>
                    <a:pt x="7061" y="6465"/>
                  </a:lnTo>
                  <a:lnTo>
                    <a:pt x="7252" y="6834"/>
                  </a:lnTo>
                  <a:lnTo>
                    <a:pt x="5299" y="6834"/>
                  </a:lnTo>
                  <a:cubicBezTo>
                    <a:pt x="5216" y="6834"/>
                    <a:pt x="5133" y="6906"/>
                    <a:pt x="5133" y="7001"/>
                  </a:cubicBezTo>
                  <a:cubicBezTo>
                    <a:pt x="5133" y="7096"/>
                    <a:pt x="5216" y="7168"/>
                    <a:pt x="5299" y="7168"/>
                  </a:cubicBezTo>
                  <a:lnTo>
                    <a:pt x="7430" y="7168"/>
                  </a:lnTo>
                  <a:lnTo>
                    <a:pt x="7800" y="7846"/>
                  </a:lnTo>
                  <a:cubicBezTo>
                    <a:pt x="7835" y="7894"/>
                    <a:pt x="7895" y="7942"/>
                    <a:pt x="7954" y="7942"/>
                  </a:cubicBezTo>
                  <a:lnTo>
                    <a:pt x="8800" y="7942"/>
                  </a:lnTo>
                  <a:cubicBezTo>
                    <a:pt x="8859" y="7942"/>
                    <a:pt x="8907" y="7906"/>
                    <a:pt x="8931" y="7870"/>
                  </a:cubicBezTo>
                  <a:cubicBezTo>
                    <a:pt x="8966" y="7823"/>
                    <a:pt x="8966" y="7763"/>
                    <a:pt x="8931" y="7704"/>
                  </a:cubicBezTo>
                  <a:lnTo>
                    <a:pt x="7597" y="5275"/>
                  </a:lnTo>
                  <a:lnTo>
                    <a:pt x="10931" y="5275"/>
                  </a:lnTo>
                  <a:cubicBezTo>
                    <a:pt x="11014" y="5275"/>
                    <a:pt x="11086" y="5203"/>
                    <a:pt x="11086" y="5108"/>
                  </a:cubicBezTo>
                  <a:lnTo>
                    <a:pt x="11086" y="4239"/>
                  </a:lnTo>
                  <a:cubicBezTo>
                    <a:pt x="11086" y="4144"/>
                    <a:pt x="11014" y="4072"/>
                    <a:pt x="10931" y="4072"/>
                  </a:cubicBezTo>
                  <a:lnTo>
                    <a:pt x="10431" y="4072"/>
                  </a:lnTo>
                  <a:lnTo>
                    <a:pt x="10431" y="3263"/>
                  </a:lnTo>
                  <a:cubicBezTo>
                    <a:pt x="10431" y="3179"/>
                    <a:pt x="10359" y="3108"/>
                    <a:pt x="10276" y="3108"/>
                  </a:cubicBezTo>
                  <a:cubicBezTo>
                    <a:pt x="10181" y="3108"/>
                    <a:pt x="10109" y="3179"/>
                    <a:pt x="10109" y="3263"/>
                  </a:cubicBezTo>
                  <a:lnTo>
                    <a:pt x="10109" y="4072"/>
                  </a:lnTo>
                  <a:lnTo>
                    <a:pt x="989" y="4072"/>
                  </a:lnTo>
                  <a:lnTo>
                    <a:pt x="989" y="167"/>
                  </a:lnTo>
                  <a:cubicBezTo>
                    <a:pt x="989" y="84"/>
                    <a:pt x="906"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p:nvPr/>
          </p:nvSpPr>
          <p:spPr>
            <a:xfrm>
              <a:off x="928264" y="1584501"/>
              <a:ext cx="198775" cy="140735"/>
            </a:xfrm>
            <a:custGeom>
              <a:avLst/>
              <a:gdLst/>
              <a:ahLst/>
              <a:cxnLst/>
              <a:rect l="l" t="t" r="r" b="b"/>
              <a:pathLst>
                <a:path w="6240" h="4418" extrusionOk="0">
                  <a:moveTo>
                    <a:pt x="5608" y="322"/>
                  </a:moveTo>
                  <a:cubicBezTo>
                    <a:pt x="5787" y="322"/>
                    <a:pt x="5929" y="465"/>
                    <a:pt x="5929" y="643"/>
                  </a:cubicBezTo>
                  <a:cubicBezTo>
                    <a:pt x="5929" y="798"/>
                    <a:pt x="5775" y="953"/>
                    <a:pt x="5608" y="953"/>
                  </a:cubicBezTo>
                  <a:cubicBezTo>
                    <a:pt x="5453" y="953"/>
                    <a:pt x="5298" y="822"/>
                    <a:pt x="5298" y="643"/>
                  </a:cubicBezTo>
                  <a:cubicBezTo>
                    <a:pt x="5298" y="477"/>
                    <a:pt x="5429" y="322"/>
                    <a:pt x="5608" y="322"/>
                  </a:cubicBezTo>
                  <a:close/>
                  <a:moveTo>
                    <a:pt x="2131" y="1334"/>
                  </a:moveTo>
                  <a:cubicBezTo>
                    <a:pt x="2310" y="1334"/>
                    <a:pt x="2441" y="1477"/>
                    <a:pt x="2441" y="1656"/>
                  </a:cubicBezTo>
                  <a:cubicBezTo>
                    <a:pt x="2441" y="1834"/>
                    <a:pt x="2310" y="1965"/>
                    <a:pt x="2131" y="1965"/>
                  </a:cubicBezTo>
                  <a:cubicBezTo>
                    <a:pt x="1965" y="1965"/>
                    <a:pt x="1822" y="1834"/>
                    <a:pt x="1822" y="1656"/>
                  </a:cubicBezTo>
                  <a:cubicBezTo>
                    <a:pt x="1822" y="1489"/>
                    <a:pt x="1953" y="1334"/>
                    <a:pt x="2131" y="1334"/>
                  </a:cubicBezTo>
                  <a:close/>
                  <a:moveTo>
                    <a:pt x="4036" y="2429"/>
                  </a:moveTo>
                  <a:cubicBezTo>
                    <a:pt x="4215" y="2429"/>
                    <a:pt x="4346" y="2560"/>
                    <a:pt x="4346" y="2739"/>
                  </a:cubicBezTo>
                  <a:cubicBezTo>
                    <a:pt x="4346" y="2918"/>
                    <a:pt x="4203" y="3049"/>
                    <a:pt x="4036" y="3049"/>
                  </a:cubicBezTo>
                  <a:cubicBezTo>
                    <a:pt x="3870" y="3049"/>
                    <a:pt x="3727" y="2918"/>
                    <a:pt x="3727" y="2739"/>
                  </a:cubicBezTo>
                  <a:cubicBezTo>
                    <a:pt x="3727" y="2572"/>
                    <a:pt x="3858" y="2429"/>
                    <a:pt x="4036" y="2429"/>
                  </a:cubicBezTo>
                  <a:close/>
                  <a:moveTo>
                    <a:pt x="595" y="3501"/>
                  </a:moveTo>
                  <a:cubicBezTo>
                    <a:pt x="774" y="3501"/>
                    <a:pt x="905" y="3632"/>
                    <a:pt x="905" y="3811"/>
                  </a:cubicBezTo>
                  <a:cubicBezTo>
                    <a:pt x="905" y="3989"/>
                    <a:pt x="762" y="4120"/>
                    <a:pt x="595" y="4120"/>
                  </a:cubicBezTo>
                  <a:cubicBezTo>
                    <a:pt x="429" y="4120"/>
                    <a:pt x="286" y="3989"/>
                    <a:pt x="286" y="3811"/>
                  </a:cubicBezTo>
                  <a:cubicBezTo>
                    <a:pt x="286" y="3644"/>
                    <a:pt x="417" y="3501"/>
                    <a:pt x="595" y="3501"/>
                  </a:cubicBezTo>
                  <a:close/>
                  <a:moveTo>
                    <a:pt x="5608" y="1"/>
                  </a:moveTo>
                  <a:cubicBezTo>
                    <a:pt x="5275" y="1"/>
                    <a:pt x="4989" y="286"/>
                    <a:pt x="4989" y="632"/>
                  </a:cubicBezTo>
                  <a:cubicBezTo>
                    <a:pt x="4989" y="786"/>
                    <a:pt x="5048" y="941"/>
                    <a:pt x="5156" y="1048"/>
                  </a:cubicBezTo>
                  <a:lnTo>
                    <a:pt x="4239" y="2132"/>
                  </a:lnTo>
                  <a:cubicBezTo>
                    <a:pt x="4179" y="2120"/>
                    <a:pt x="4108" y="2096"/>
                    <a:pt x="4048" y="2096"/>
                  </a:cubicBezTo>
                  <a:cubicBezTo>
                    <a:pt x="3858" y="2096"/>
                    <a:pt x="3679" y="2191"/>
                    <a:pt x="3560" y="2334"/>
                  </a:cubicBezTo>
                  <a:lnTo>
                    <a:pt x="2739" y="1882"/>
                  </a:lnTo>
                  <a:cubicBezTo>
                    <a:pt x="2774" y="1798"/>
                    <a:pt x="2786" y="1727"/>
                    <a:pt x="2786" y="1656"/>
                  </a:cubicBezTo>
                  <a:cubicBezTo>
                    <a:pt x="2786" y="1310"/>
                    <a:pt x="2500" y="1024"/>
                    <a:pt x="2155" y="1024"/>
                  </a:cubicBezTo>
                  <a:cubicBezTo>
                    <a:pt x="1822" y="1024"/>
                    <a:pt x="1536" y="1310"/>
                    <a:pt x="1536" y="1656"/>
                  </a:cubicBezTo>
                  <a:cubicBezTo>
                    <a:pt x="1536" y="1822"/>
                    <a:pt x="1596" y="1953"/>
                    <a:pt x="1703" y="2072"/>
                  </a:cubicBezTo>
                  <a:lnTo>
                    <a:pt x="834" y="3203"/>
                  </a:lnTo>
                  <a:cubicBezTo>
                    <a:pt x="774" y="3191"/>
                    <a:pt x="703" y="3168"/>
                    <a:pt x="631" y="3168"/>
                  </a:cubicBezTo>
                  <a:cubicBezTo>
                    <a:pt x="286" y="3168"/>
                    <a:pt x="0" y="3453"/>
                    <a:pt x="0" y="3799"/>
                  </a:cubicBezTo>
                  <a:cubicBezTo>
                    <a:pt x="0" y="4144"/>
                    <a:pt x="286" y="4418"/>
                    <a:pt x="631" y="4418"/>
                  </a:cubicBezTo>
                  <a:cubicBezTo>
                    <a:pt x="965" y="4418"/>
                    <a:pt x="1250" y="4144"/>
                    <a:pt x="1250" y="3799"/>
                  </a:cubicBezTo>
                  <a:cubicBezTo>
                    <a:pt x="1250" y="3632"/>
                    <a:pt x="1191" y="3501"/>
                    <a:pt x="1084" y="3382"/>
                  </a:cubicBezTo>
                  <a:lnTo>
                    <a:pt x="1953" y="2251"/>
                  </a:lnTo>
                  <a:cubicBezTo>
                    <a:pt x="2012" y="2263"/>
                    <a:pt x="2084" y="2275"/>
                    <a:pt x="2155" y="2275"/>
                  </a:cubicBezTo>
                  <a:cubicBezTo>
                    <a:pt x="2310" y="2275"/>
                    <a:pt x="2441" y="2215"/>
                    <a:pt x="2560" y="2144"/>
                  </a:cubicBezTo>
                  <a:lnTo>
                    <a:pt x="3441" y="2632"/>
                  </a:lnTo>
                  <a:cubicBezTo>
                    <a:pt x="3441" y="2668"/>
                    <a:pt x="3429" y="2691"/>
                    <a:pt x="3429" y="2739"/>
                  </a:cubicBezTo>
                  <a:cubicBezTo>
                    <a:pt x="3429" y="3084"/>
                    <a:pt x="3703" y="3370"/>
                    <a:pt x="4048" y="3370"/>
                  </a:cubicBezTo>
                  <a:cubicBezTo>
                    <a:pt x="4394" y="3370"/>
                    <a:pt x="4679" y="3084"/>
                    <a:pt x="4679" y="2739"/>
                  </a:cubicBezTo>
                  <a:cubicBezTo>
                    <a:pt x="4679" y="2572"/>
                    <a:pt x="4620" y="2429"/>
                    <a:pt x="4513" y="2322"/>
                  </a:cubicBezTo>
                  <a:lnTo>
                    <a:pt x="5418" y="1239"/>
                  </a:lnTo>
                  <a:cubicBezTo>
                    <a:pt x="5477" y="1251"/>
                    <a:pt x="5548" y="1263"/>
                    <a:pt x="5608" y="1263"/>
                  </a:cubicBezTo>
                  <a:cubicBezTo>
                    <a:pt x="5953" y="1263"/>
                    <a:pt x="6239" y="989"/>
                    <a:pt x="6239" y="643"/>
                  </a:cubicBezTo>
                  <a:cubicBezTo>
                    <a:pt x="6239" y="286"/>
                    <a:pt x="5953" y="1"/>
                    <a:pt x="5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8"/>
          <p:cNvSpPr txBox="1"/>
          <p:nvPr/>
        </p:nvSpPr>
        <p:spPr>
          <a:xfrm>
            <a:off x="1824175" y="4172800"/>
            <a:ext cx="2058900" cy="715800"/>
          </a:xfrm>
          <a:prstGeom prst="rect">
            <a:avLst/>
          </a:prstGeom>
          <a:noFill/>
          <a:ln>
            <a:noFill/>
          </a:ln>
        </p:spPr>
        <p:txBody>
          <a:bodyPr spcFirstLastPara="1" wrap="square" lIns="91425" tIns="91425" rIns="91425" bIns="91425" anchor="t" anchorCtr="0">
            <a:spAutoFit/>
          </a:bodyPr>
          <a:lstStyle/>
          <a:p>
            <a:pPr marL="0" lvl="0" indent="0" algn="ctr" rtl="0">
              <a:spcBef>
                <a:spcPts val="700"/>
              </a:spcBef>
              <a:spcAft>
                <a:spcPts val="700"/>
              </a:spcAft>
              <a:buNone/>
            </a:pPr>
            <a:r>
              <a:rPr lang="en" sz="1150" b="1">
                <a:solidFill>
                  <a:schemeClr val="dk1"/>
                </a:solidFill>
                <a:latin typeface="Montserrat"/>
                <a:ea typeface="Montserrat"/>
                <a:cs typeface="Montserrat"/>
                <a:sym typeface="Montserrat"/>
              </a:rPr>
              <a:t>Host professional development classes </a:t>
            </a:r>
            <a:r>
              <a:rPr lang="en" sz="1150">
                <a:solidFill>
                  <a:schemeClr val="dk1"/>
                </a:solidFill>
                <a:latin typeface="Montserrat"/>
                <a:ea typeface="Montserrat"/>
                <a:cs typeface="Montserrat"/>
                <a:sym typeface="Montserrat"/>
              </a:rPr>
              <a:t>in shelters  </a:t>
            </a:r>
            <a:endParaRPr sz="1150"/>
          </a:p>
        </p:txBody>
      </p:sp>
      <p:grpSp>
        <p:nvGrpSpPr>
          <p:cNvPr id="315" name="Google Shape;315;p38"/>
          <p:cNvGrpSpPr/>
          <p:nvPr/>
        </p:nvGrpSpPr>
        <p:grpSpPr>
          <a:xfrm>
            <a:off x="4094592" y="1477930"/>
            <a:ext cx="761751" cy="738885"/>
            <a:chOff x="8010427" y="3348503"/>
            <a:chExt cx="278795" cy="351615"/>
          </a:xfrm>
        </p:grpSpPr>
        <p:sp>
          <p:nvSpPr>
            <p:cNvPr id="316" name="Google Shape;316;p38"/>
            <p:cNvSpPr/>
            <p:nvPr/>
          </p:nvSpPr>
          <p:spPr>
            <a:xfrm>
              <a:off x="8010427" y="3348503"/>
              <a:ext cx="278795" cy="351615"/>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8"/>
            <p:cNvSpPr/>
            <p:nvPr/>
          </p:nvSpPr>
          <p:spPr>
            <a:xfrm>
              <a:off x="8078692" y="3438653"/>
              <a:ext cx="142264" cy="100216"/>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8"/>
            <p:cNvSpPr/>
            <p:nvPr/>
          </p:nvSpPr>
          <p:spPr>
            <a:xfrm>
              <a:off x="8079074" y="3574928"/>
              <a:ext cx="141882" cy="10257"/>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8"/>
            <p:cNvSpPr/>
            <p:nvPr/>
          </p:nvSpPr>
          <p:spPr>
            <a:xfrm>
              <a:off x="8079074" y="3619685"/>
              <a:ext cx="141882" cy="10640"/>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38"/>
          <p:cNvSpPr txBox="1"/>
          <p:nvPr/>
        </p:nvSpPr>
        <p:spPr>
          <a:xfrm>
            <a:off x="3021075" y="2301775"/>
            <a:ext cx="2908800" cy="7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00"/>
              </a:spcBef>
              <a:spcAft>
                <a:spcPts val="0"/>
              </a:spcAft>
              <a:buNone/>
            </a:pPr>
            <a:r>
              <a:rPr lang="en" sz="1150">
                <a:solidFill>
                  <a:schemeClr val="dk1"/>
                </a:solidFill>
                <a:latin typeface="Montserrat"/>
                <a:ea typeface="Montserrat"/>
                <a:cs typeface="Montserrat"/>
                <a:sym typeface="Montserrat"/>
              </a:rPr>
              <a:t>Help clients apply for </a:t>
            </a:r>
            <a:r>
              <a:rPr lang="en" sz="1150" b="1">
                <a:solidFill>
                  <a:schemeClr val="dk1"/>
                </a:solidFill>
                <a:latin typeface="Montserrat"/>
                <a:ea typeface="Montserrat"/>
                <a:cs typeface="Montserrat"/>
                <a:sym typeface="Montserrat"/>
              </a:rPr>
              <a:t>health insurance </a:t>
            </a:r>
            <a:r>
              <a:rPr lang="en" sz="1150">
                <a:solidFill>
                  <a:schemeClr val="dk1"/>
                </a:solidFill>
                <a:latin typeface="Montserrat"/>
                <a:ea typeface="Montserrat"/>
                <a:cs typeface="Montserrat"/>
                <a:sym typeface="Montserrat"/>
              </a:rPr>
              <a:t>and/or</a:t>
            </a:r>
            <a:r>
              <a:rPr lang="en" sz="1150" b="1">
                <a:solidFill>
                  <a:schemeClr val="dk1"/>
                </a:solidFill>
                <a:latin typeface="Montserrat"/>
                <a:ea typeface="Montserrat"/>
                <a:cs typeface="Montserrat"/>
                <a:sym typeface="Montserrat"/>
              </a:rPr>
              <a:t> disability assistance </a:t>
            </a:r>
            <a:endParaRPr sz="1150" b="1">
              <a:solidFill>
                <a:schemeClr val="dk1"/>
              </a:solidFill>
              <a:latin typeface="Montserrat"/>
              <a:ea typeface="Montserrat"/>
              <a:cs typeface="Montserrat"/>
              <a:sym typeface="Montserrat"/>
            </a:endParaRPr>
          </a:p>
        </p:txBody>
      </p:sp>
      <p:grpSp>
        <p:nvGrpSpPr>
          <p:cNvPr id="321" name="Google Shape;321;p38"/>
          <p:cNvGrpSpPr/>
          <p:nvPr/>
        </p:nvGrpSpPr>
        <p:grpSpPr>
          <a:xfrm>
            <a:off x="6735690" y="1525185"/>
            <a:ext cx="813567" cy="691642"/>
            <a:chOff x="7973468" y="3382322"/>
            <a:chExt cx="352590" cy="287072"/>
          </a:xfrm>
        </p:grpSpPr>
        <p:sp>
          <p:nvSpPr>
            <p:cNvPr id="322" name="Google Shape;322;p38"/>
            <p:cNvSpPr/>
            <p:nvPr/>
          </p:nvSpPr>
          <p:spPr>
            <a:xfrm>
              <a:off x="7973468" y="3382322"/>
              <a:ext cx="352590" cy="287072"/>
            </a:xfrm>
            <a:custGeom>
              <a:avLst/>
              <a:gdLst/>
              <a:ahLst/>
              <a:cxnLst/>
              <a:rect l="l" t="t" r="r" b="b"/>
              <a:pathLst>
                <a:path w="11086" h="9026" extrusionOk="0">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a:off x="8051486" y="3417149"/>
              <a:ext cx="73883" cy="10623"/>
            </a:xfrm>
            <a:custGeom>
              <a:avLst/>
              <a:gdLst/>
              <a:ahLst/>
              <a:cxnLst/>
              <a:rect l="l" t="t" r="r" b="b"/>
              <a:pathLst>
                <a:path w="2323" h="334" extrusionOk="0">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a:off x="8022702" y="3437981"/>
              <a:ext cx="102667" cy="10623"/>
            </a:xfrm>
            <a:custGeom>
              <a:avLst/>
              <a:gdLst/>
              <a:ahLst/>
              <a:cxnLst/>
              <a:rect l="l" t="t" r="r" b="b"/>
              <a:pathLst>
                <a:path w="3228" h="334" extrusionOk="0">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a:off x="8022702" y="3458432"/>
              <a:ext cx="102667" cy="10623"/>
            </a:xfrm>
            <a:custGeom>
              <a:avLst/>
              <a:gdLst/>
              <a:ahLst/>
              <a:cxnLst/>
              <a:rect l="l" t="t" r="r" b="b"/>
              <a:pathLst>
                <a:path w="3228" h="334" extrusionOk="0">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a:off x="8022702" y="3479264"/>
              <a:ext cx="81071" cy="10623"/>
            </a:xfrm>
            <a:custGeom>
              <a:avLst/>
              <a:gdLst/>
              <a:ahLst/>
              <a:cxnLst/>
              <a:rect l="l" t="t" r="r" b="b"/>
              <a:pathLst>
                <a:path w="2549" h="334" extrusionOk="0">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8051486" y="3520515"/>
              <a:ext cx="73883" cy="10655"/>
            </a:xfrm>
            <a:custGeom>
              <a:avLst/>
              <a:gdLst/>
              <a:ahLst/>
              <a:cxnLst/>
              <a:rect l="l" t="t" r="r" b="b"/>
              <a:pathLst>
                <a:path w="2323" h="335" extrusionOk="0">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8022702" y="3540966"/>
              <a:ext cx="102667" cy="10273"/>
            </a:xfrm>
            <a:custGeom>
              <a:avLst/>
              <a:gdLst/>
              <a:ahLst/>
              <a:cxnLst/>
              <a:rect l="l" t="t" r="r" b="b"/>
              <a:pathLst>
                <a:path w="3228" h="323" extrusionOk="0">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p:nvPr/>
          </p:nvSpPr>
          <p:spPr>
            <a:xfrm>
              <a:off x="8022702" y="3561798"/>
              <a:ext cx="49266" cy="10273"/>
            </a:xfrm>
            <a:custGeom>
              <a:avLst/>
              <a:gdLst/>
              <a:ahLst/>
              <a:cxnLst/>
              <a:rect l="l" t="t" r="r" b="b"/>
              <a:pathLst>
                <a:path w="1549" h="323" extrusionOk="0">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8"/>
            <p:cNvSpPr/>
            <p:nvPr/>
          </p:nvSpPr>
          <p:spPr>
            <a:xfrm>
              <a:off x="8200683" y="3486452"/>
              <a:ext cx="73883" cy="10623"/>
            </a:xfrm>
            <a:custGeom>
              <a:avLst/>
              <a:gdLst/>
              <a:ahLst/>
              <a:cxnLst/>
              <a:rect l="l" t="t" r="r" b="b"/>
              <a:pathLst>
                <a:path w="2323" h="334" extrusionOk="0">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8171899" y="3506902"/>
              <a:ext cx="102667" cy="10241"/>
            </a:xfrm>
            <a:custGeom>
              <a:avLst/>
              <a:gdLst/>
              <a:ahLst/>
              <a:cxnLst/>
              <a:rect l="l" t="t" r="r" b="b"/>
              <a:pathLst>
                <a:path w="3228" h="322" extrusionOk="0">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8171899" y="3527735"/>
              <a:ext cx="49266" cy="10241"/>
            </a:xfrm>
            <a:custGeom>
              <a:avLst/>
              <a:gdLst/>
              <a:ahLst/>
              <a:cxnLst/>
              <a:rect l="l" t="t" r="r" b="b"/>
              <a:pathLst>
                <a:path w="1549" h="322" extrusionOk="0">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8174189" y="3417149"/>
              <a:ext cx="102635" cy="45099"/>
            </a:xfrm>
            <a:custGeom>
              <a:avLst/>
              <a:gdLst/>
              <a:ahLst/>
              <a:cxnLst/>
              <a:rect l="l" t="t" r="r" b="b"/>
              <a:pathLst>
                <a:path w="3227" h="1418" extrusionOk="0">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8"/>
          <p:cNvSpPr txBox="1"/>
          <p:nvPr/>
        </p:nvSpPr>
        <p:spPr>
          <a:xfrm>
            <a:off x="5992000" y="2297350"/>
            <a:ext cx="2427900" cy="715800"/>
          </a:xfrm>
          <a:prstGeom prst="rect">
            <a:avLst/>
          </a:prstGeom>
          <a:noFill/>
          <a:ln>
            <a:noFill/>
          </a:ln>
        </p:spPr>
        <p:txBody>
          <a:bodyPr spcFirstLastPara="1" wrap="square" lIns="91425" tIns="91425" rIns="91425" bIns="91425" anchor="t" anchorCtr="0">
            <a:spAutoFit/>
          </a:bodyPr>
          <a:lstStyle/>
          <a:p>
            <a:pPr marL="0" lvl="0" indent="0" algn="ctr" rtl="0">
              <a:spcBef>
                <a:spcPts val="700"/>
              </a:spcBef>
              <a:spcAft>
                <a:spcPts val="700"/>
              </a:spcAft>
              <a:buNone/>
            </a:pPr>
            <a:r>
              <a:rPr lang="en" sz="1150">
                <a:solidFill>
                  <a:schemeClr val="dk1"/>
                </a:solidFill>
                <a:latin typeface="Montserrat"/>
                <a:ea typeface="Montserrat"/>
                <a:cs typeface="Montserrat"/>
                <a:sym typeface="Montserrat"/>
              </a:rPr>
              <a:t>Keep a </a:t>
            </a:r>
            <a:r>
              <a:rPr lang="en" sz="1150" b="1">
                <a:solidFill>
                  <a:schemeClr val="dk1"/>
                </a:solidFill>
                <a:latin typeface="Montserrat"/>
                <a:ea typeface="Montserrat"/>
                <a:cs typeface="Montserrat"/>
                <a:sym typeface="Montserrat"/>
              </a:rPr>
              <a:t>running catalog </a:t>
            </a:r>
            <a:r>
              <a:rPr lang="en" sz="1150">
                <a:solidFill>
                  <a:schemeClr val="dk1"/>
                </a:solidFill>
                <a:latin typeface="Montserrat"/>
                <a:ea typeface="Montserrat"/>
                <a:cs typeface="Montserrat"/>
                <a:sym typeface="Montserrat"/>
              </a:rPr>
              <a:t>of internal and external </a:t>
            </a:r>
            <a:r>
              <a:rPr lang="en" sz="1150" b="1">
                <a:solidFill>
                  <a:schemeClr val="dk1"/>
                </a:solidFill>
                <a:latin typeface="Montserrat"/>
                <a:ea typeface="Montserrat"/>
                <a:cs typeface="Montserrat"/>
                <a:sym typeface="Montserrat"/>
              </a:rPr>
              <a:t>job opportunities</a:t>
            </a:r>
            <a:endParaRPr sz="1150" b="1">
              <a:solidFill>
                <a:schemeClr val="dk1"/>
              </a:solidFill>
              <a:latin typeface="Montserrat"/>
              <a:ea typeface="Montserrat"/>
              <a:cs typeface="Montserrat"/>
              <a:sym typeface="Montserrat"/>
            </a:endParaRPr>
          </a:p>
        </p:txBody>
      </p:sp>
      <p:sp>
        <p:nvSpPr>
          <p:cNvPr id="335" name="Google Shape;335;p38"/>
          <p:cNvSpPr txBox="1">
            <a:spLocks noGrp="1"/>
          </p:cNvSpPr>
          <p:nvPr>
            <p:ph type="title" idx="4294967295"/>
          </p:nvPr>
        </p:nvSpPr>
        <p:spPr>
          <a:xfrm>
            <a:off x="4757450" y="4842875"/>
            <a:ext cx="4277400" cy="40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000"/>
              <a:t>*Hired through the Office of Services and Strategy</a:t>
            </a:r>
            <a:endParaRPr sz="1000"/>
          </a:p>
        </p:txBody>
      </p:sp>
      <p:sp>
        <p:nvSpPr>
          <p:cNvPr id="336" name="Google Shape;336;p38"/>
          <p:cNvSpPr txBox="1">
            <a:spLocks noGrp="1"/>
          </p:cNvSpPr>
          <p:nvPr>
            <p:ph type="title"/>
          </p:nvPr>
        </p:nvSpPr>
        <p:spPr>
          <a:xfrm>
            <a:off x="182025" y="155450"/>
            <a:ext cx="8870100" cy="115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Homelessness is not just about housing…</a:t>
            </a:r>
            <a:r>
              <a:rPr lang="en" sz="2300"/>
              <a:t> </a:t>
            </a:r>
            <a:endParaRPr sz="2300"/>
          </a:p>
          <a:p>
            <a:pPr marL="0" lvl="0" indent="0" algn="ctr" rtl="0">
              <a:lnSpc>
                <a:spcPct val="115000"/>
              </a:lnSpc>
              <a:spcBef>
                <a:spcPts val="0"/>
              </a:spcBef>
              <a:spcAft>
                <a:spcPts val="0"/>
              </a:spcAft>
              <a:buClr>
                <a:schemeClr val="dk1"/>
              </a:buClr>
              <a:buSzPts val="1100"/>
              <a:buFont typeface="Arial"/>
              <a:buNone/>
            </a:pPr>
            <a:r>
              <a:rPr lang="en" sz="1900" b="0">
                <a:solidFill>
                  <a:schemeClr val="dk1"/>
                </a:solidFill>
              </a:rPr>
              <a:t>Hire</a:t>
            </a:r>
            <a:r>
              <a:rPr lang="en" sz="1900" b="0">
                <a:solidFill>
                  <a:schemeClr val="dk2"/>
                </a:solidFill>
              </a:rPr>
              <a:t> </a:t>
            </a:r>
            <a:r>
              <a:rPr lang="en" sz="1900">
                <a:solidFill>
                  <a:schemeClr val="dk2"/>
                </a:solidFill>
              </a:rPr>
              <a:t>13 career coordinators,</a:t>
            </a:r>
            <a:r>
              <a:rPr lang="en" sz="1900">
                <a:solidFill>
                  <a:schemeClr val="dk1"/>
                </a:solidFill>
              </a:rPr>
              <a:t> </a:t>
            </a:r>
            <a:r>
              <a:rPr lang="en" sz="1900" b="0">
                <a:solidFill>
                  <a:schemeClr val="dk1"/>
                </a:solidFill>
              </a:rPr>
              <a:t>1 placed at each New Orleans shelter</a:t>
            </a:r>
            <a:endParaRPr sz="1900">
              <a:solidFill>
                <a:schemeClr val="dk1"/>
              </a:solidFill>
            </a:endParaRPr>
          </a:p>
          <a:p>
            <a:pPr marL="0" lvl="0" indent="0" algn="ctr" rtl="0">
              <a:spcBef>
                <a:spcPts val="0"/>
              </a:spcBef>
              <a:spcAft>
                <a:spcPts val="0"/>
              </a:spcAft>
              <a:buNone/>
            </a:pP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0"/>
        <p:cNvGrpSpPr/>
        <p:nvPr/>
      </p:nvGrpSpPr>
      <p:grpSpPr>
        <a:xfrm>
          <a:off x="0" y="0"/>
          <a:ext cx="0" cy="0"/>
          <a:chOff x="0" y="0"/>
          <a:chExt cx="0" cy="0"/>
        </a:xfrm>
      </p:grpSpPr>
      <p:sp>
        <p:nvSpPr>
          <p:cNvPr id="341" name="Google Shape;341;p39"/>
          <p:cNvSpPr txBox="1">
            <a:spLocks noGrp="1"/>
          </p:cNvSpPr>
          <p:nvPr>
            <p:ph type="title" idx="4"/>
          </p:nvPr>
        </p:nvSpPr>
        <p:spPr>
          <a:xfrm>
            <a:off x="717900" y="200975"/>
            <a:ext cx="7708200" cy="56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Partnership Among CES and CCs</a:t>
            </a:r>
            <a:endParaRPr sz="1800">
              <a:solidFill>
                <a:schemeClr val="dk1"/>
              </a:solidFill>
            </a:endParaRPr>
          </a:p>
        </p:txBody>
      </p:sp>
      <p:sp>
        <p:nvSpPr>
          <p:cNvPr id="342" name="Google Shape;342;p39"/>
          <p:cNvSpPr txBox="1"/>
          <p:nvPr/>
        </p:nvSpPr>
        <p:spPr>
          <a:xfrm flipH="1">
            <a:off x="711750" y="1100575"/>
            <a:ext cx="1828800" cy="802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000">
                <a:solidFill>
                  <a:schemeClr val="dk1"/>
                </a:solidFill>
                <a:latin typeface="Montserrat SemiBold"/>
                <a:ea typeface="Montserrat SemiBold"/>
                <a:cs typeface="Montserrat SemiBold"/>
                <a:sym typeface="Montserrat SemiBold"/>
              </a:rPr>
              <a:t>Access the Coordinated Entry System </a:t>
            </a:r>
            <a:r>
              <a:rPr lang="en" sz="1000">
                <a:solidFill>
                  <a:schemeClr val="dk1"/>
                </a:solidFill>
                <a:latin typeface="Montserrat"/>
                <a:ea typeface="Montserrat"/>
                <a:cs typeface="Montserrat"/>
                <a:sym typeface="Montserrat"/>
              </a:rPr>
              <a:t>at an</a:t>
            </a:r>
            <a:r>
              <a:rPr lang="en" sz="1000">
                <a:solidFill>
                  <a:schemeClr val="dk1"/>
                </a:solidFill>
                <a:latin typeface="Montserrat SemiBold"/>
                <a:ea typeface="Montserrat SemiBold"/>
                <a:cs typeface="Montserrat SemiBold"/>
                <a:sym typeface="Montserrat SemiBold"/>
              </a:rPr>
              <a:t> </a:t>
            </a:r>
            <a:r>
              <a:rPr lang="en" sz="1000" b="1">
                <a:solidFill>
                  <a:schemeClr val="dk1"/>
                </a:solidFill>
                <a:latin typeface="Montserrat"/>
                <a:ea typeface="Montserrat"/>
                <a:cs typeface="Montserrat"/>
                <a:sym typeface="Montserrat"/>
              </a:rPr>
              <a:t>Entry Point </a:t>
            </a:r>
            <a:endParaRPr sz="1200" b="1">
              <a:solidFill>
                <a:schemeClr val="dk1"/>
              </a:solidFill>
              <a:latin typeface="Montserrat"/>
              <a:ea typeface="Montserrat"/>
              <a:cs typeface="Montserrat"/>
              <a:sym typeface="Montserrat"/>
            </a:endParaRPr>
          </a:p>
        </p:txBody>
      </p:sp>
      <p:sp>
        <p:nvSpPr>
          <p:cNvPr id="343" name="Google Shape;343;p39"/>
          <p:cNvSpPr txBox="1"/>
          <p:nvPr/>
        </p:nvSpPr>
        <p:spPr>
          <a:xfrm flipH="1">
            <a:off x="2675650" y="1100575"/>
            <a:ext cx="1828800" cy="80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chemeClr val="dk1"/>
                </a:solidFill>
                <a:latin typeface="Montserrat"/>
                <a:ea typeface="Montserrat"/>
                <a:cs typeface="Montserrat"/>
                <a:sym typeface="Montserrat"/>
              </a:rPr>
              <a:t>Assessmen</a:t>
            </a:r>
            <a:r>
              <a:rPr lang="en" sz="1000">
                <a:solidFill>
                  <a:schemeClr val="dk1"/>
                </a:solidFill>
                <a:latin typeface="Montserrat SemiBold"/>
                <a:ea typeface="Montserrat SemiBold"/>
                <a:cs typeface="Montserrat SemiBold"/>
                <a:sym typeface="Montserrat SemiBold"/>
              </a:rPr>
              <a:t>t </a:t>
            </a:r>
            <a:r>
              <a:rPr lang="en" sz="1000">
                <a:solidFill>
                  <a:schemeClr val="dk1"/>
                </a:solidFill>
                <a:latin typeface="Montserrat"/>
                <a:ea typeface="Montserrat"/>
                <a:cs typeface="Montserrat"/>
                <a:sym typeface="Montserrat"/>
              </a:rPr>
              <a:t>through navigation meetings that get clients “document ready” for referral </a:t>
            </a:r>
            <a:endParaRPr sz="1200">
              <a:solidFill>
                <a:schemeClr val="dk1"/>
              </a:solidFill>
              <a:latin typeface="Montserrat"/>
              <a:ea typeface="Montserrat"/>
              <a:cs typeface="Montserrat"/>
              <a:sym typeface="Montserrat"/>
            </a:endParaRPr>
          </a:p>
        </p:txBody>
      </p:sp>
      <p:sp>
        <p:nvSpPr>
          <p:cNvPr id="344" name="Google Shape;344;p39"/>
          <p:cNvSpPr txBox="1"/>
          <p:nvPr/>
        </p:nvSpPr>
        <p:spPr>
          <a:xfrm flipH="1">
            <a:off x="4639550" y="1024375"/>
            <a:ext cx="1828800" cy="10314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1000" b="1">
                <a:solidFill>
                  <a:schemeClr val="dk1"/>
                </a:solidFill>
                <a:latin typeface="Montserrat"/>
                <a:ea typeface="Montserrat"/>
                <a:cs typeface="Montserrat"/>
                <a:sym typeface="Montserrat"/>
              </a:rPr>
              <a:t>Prioritization</a:t>
            </a:r>
            <a:r>
              <a:rPr lang="en" sz="1000">
                <a:solidFill>
                  <a:schemeClr val="dk1"/>
                </a:solidFill>
                <a:latin typeface="Montserrat"/>
                <a:ea typeface="Montserrat"/>
                <a:cs typeface="Montserrat"/>
                <a:sym typeface="Montserrat"/>
              </a:rPr>
              <a:t> for referral to CoC or ESG-funded housing offered based on </a:t>
            </a:r>
            <a:r>
              <a:rPr lang="en" sz="1000" b="1">
                <a:solidFill>
                  <a:schemeClr val="dk1"/>
                </a:solidFill>
                <a:latin typeface="Montserrat"/>
                <a:ea typeface="Montserrat"/>
                <a:cs typeface="Montserrat"/>
                <a:sym typeface="Montserrat"/>
              </a:rPr>
              <a:t>time, severity, and completion of required documentation </a:t>
            </a:r>
            <a:endParaRPr sz="1100" b="1">
              <a:solidFill>
                <a:schemeClr val="dk1"/>
              </a:solidFill>
              <a:latin typeface="Montserrat"/>
              <a:ea typeface="Montserrat"/>
              <a:cs typeface="Montserrat"/>
              <a:sym typeface="Montserrat"/>
            </a:endParaRPr>
          </a:p>
        </p:txBody>
      </p:sp>
      <p:sp>
        <p:nvSpPr>
          <p:cNvPr id="345" name="Google Shape;345;p39"/>
          <p:cNvSpPr txBox="1"/>
          <p:nvPr/>
        </p:nvSpPr>
        <p:spPr>
          <a:xfrm flipH="1">
            <a:off x="6603425" y="1021800"/>
            <a:ext cx="2267400" cy="103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Montserrat"/>
                <a:ea typeface="Montserrat"/>
                <a:cs typeface="Montserrat"/>
                <a:sym typeface="Montserrat"/>
              </a:rPr>
              <a:t>Matching &amp; Referral </a:t>
            </a:r>
            <a:r>
              <a:rPr lang="en" sz="1000">
                <a:solidFill>
                  <a:schemeClr val="dk1"/>
                </a:solidFill>
                <a:latin typeface="Montserrat"/>
                <a:ea typeface="Montserrat"/>
                <a:cs typeface="Montserrat"/>
                <a:sym typeface="Montserrat"/>
              </a:rPr>
              <a:t>to CoC/ESG housing, emergency shelters, transitional housing, permanent housing</a:t>
            </a:r>
            <a:endParaRPr sz="1000">
              <a:solidFill>
                <a:schemeClr val="dk1"/>
              </a:solidFill>
              <a:latin typeface="Montserrat"/>
              <a:ea typeface="Montserrat"/>
              <a:cs typeface="Montserrat"/>
              <a:sym typeface="Montserrat"/>
            </a:endParaRPr>
          </a:p>
        </p:txBody>
      </p:sp>
      <p:sp>
        <p:nvSpPr>
          <p:cNvPr id="346" name="Google Shape;346;p39"/>
          <p:cNvSpPr txBox="1"/>
          <p:nvPr/>
        </p:nvSpPr>
        <p:spPr>
          <a:xfrm flipH="1">
            <a:off x="484450" y="3392225"/>
            <a:ext cx="2267400" cy="10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38761D"/>
                </a:solidFill>
                <a:latin typeface="Montserrat ExtraBold"/>
                <a:ea typeface="Montserrat ExtraBold"/>
                <a:cs typeface="Montserrat ExtraBold"/>
                <a:sym typeface="Montserrat ExtraBold"/>
              </a:rPr>
              <a:t>If matched to emergency shelters, Career Coordinators offer employment or services support</a:t>
            </a:r>
            <a:endParaRPr sz="1200">
              <a:solidFill>
                <a:srgbClr val="38761D"/>
              </a:solidFill>
              <a:latin typeface="Montserrat ExtraBold"/>
              <a:ea typeface="Montserrat ExtraBold"/>
              <a:cs typeface="Montserrat ExtraBold"/>
              <a:sym typeface="Montserrat ExtraBold"/>
            </a:endParaRPr>
          </a:p>
        </p:txBody>
      </p:sp>
      <p:sp>
        <p:nvSpPr>
          <p:cNvPr id="347" name="Google Shape;347;p39"/>
          <p:cNvSpPr txBox="1"/>
          <p:nvPr/>
        </p:nvSpPr>
        <p:spPr>
          <a:xfrm flipH="1">
            <a:off x="2864575" y="3468425"/>
            <a:ext cx="1589400" cy="802800"/>
          </a:xfrm>
          <a:prstGeom prst="rect">
            <a:avLst/>
          </a:prstGeom>
          <a:noFill/>
          <a:ln>
            <a:noFill/>
          </a:ln>
        </p:spPr>
        <p:txBody>
          <a:bodyPr spcFirstLastPara="1" wrap="square" lIns="91425" tIns="91425" rIns="105500" bIns="91425" anchor="t" anchorCtr="0">
            <a:noAutofit/>
          </a:bodyPr>
          <a:lstStyle/>
          <a:p>
            <a:pPr marL="0" lvl="0" indent="0" algn="ctr" rtl="0">
              <a:spcBef>
                <a:spcPts val="0"/>
              </a:spcBef>
              <a:spcAft>
                <a:spcPts val="0"/>
              </a:spcAft>
              <a:buNone/>
            </a:pPr>
            <a:r>
              <a:rPr lang="en" sz="1000">
                <a:solidFill>
                  <a:schemeClr val="dk1"/>
                </a:solidFill>
                <a:latin typeface="Montserrat Light"/>
                <a:ea typeface="Montserrat Light"/>
                <a:cs typeface="Montserrat Light"/>
                <a:sym typeface="Montserrat Light"/>
              </a:rPr>
              <a:t>Transitional Housing or Permanent Housing </a:t>
            </a:r>
            <a:endParaRPr sz="1000">
              <a:solidFill>
                <a:schemeClr val="dk1"/>
              </a:solidFill>
              <a:latin typeface="Montserrat Light"/>
              <a:ea typeface="Montserrat Light"/>
              <a:cs typeface="Montserrat Light"/>
              <a:sym typeface="Montserrat Light"/>
            </a:endParaRPr>
          </a:p>
        </p:txBody>
      </p:sp>
      <p:sp>
        <p:nvSpPr>
          <p:cNvPr id="348" name="Google Shape;348;p39"/>
          <p:cNvSpPr/>
          <p:nvPr/>
        </p:nvSpPr>
        <p:spPr>
          <a:xfrm>
            <a:off x="1534500" y="2055775"/>
            <a:ext cx="183300" cy="18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9"/>
          <p:cNvSpPr/>
          <p:nvPr/>
        </p:nvSpPr>
        <p:spPr>
          <a:xfrm>
            <a:off x="1534500" y="3132725"/>
            <a:ext cx="183300" cy="18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9"/>
          <p:cNvSpPr/>
          <p:nvPr/>
        </p:nvSpPr>
        <p:spPr>
          <a:xfrm>
            <a:off x="7426200" y="2055775"/>
            <a:ext cx="183300" cy="18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5445000" y="3132725"/>
            <a:ext cx="183300" cy="183300"/>
          </a:xfrm>
          <a:prstGeom prst="rect">
            <a:avLst/>
          </a:prstGeom>
          <a:solidFill>
            <a:srgbClr val="657E93"/>
          </a:solid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9"/>
          <p:cNvSpPr/>
          <p:nvPr/>
        </p:nvSpPr>
        <p:spPr>
          <a:xfrm>
            <a:off x="5462300" y="2055775"/>
            <a:ext cx="183300" cy="18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9"/>
          <p:cNvSpPr/>
          <p:nvPr/>
        </p:nvSpPr>
        <p:spPr>
          <a:xfrm>
            <a:off x="3557300" y="3132725"/>
            <a:ext cx="183300" cy="183300"/>
          </a:xfrm>
          <a:prstGeom prst="rect">
            <a:avLst/>
          </a:prstGeom>
          <a:solidFill>
            <a:srgbClr val="657E93"/>
          </a:solidFill>
          <a:ln w="9525" cap="flat" cmpd="sng">
            <a:solidFill>
              <a:srgbClr val="657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3498400" y="2055775"/>
            <a:ext cx="183300" cy="18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39"/>
          <p:cNvCxnSpPr>
            <a:stCxn id="348" idx="3"/>
            <a:endCxn id="354" idx="1"/>
          </p:cNvCxnSpPr>
          <p:nvPr/>
        </p:nvCxnSpPr>
        <p:spPr>
          <a:xfrm>
            <a:off x="1717800" y="2147425"/>
            <a:ext cx="1780500" cy="0"/>
          </a:xfrm>
          <a:prstGeom prst="straightConnector1">
            <a:avLst/>
          </a:prstGeom>
          <a:noFill/>
          <a:ln w="9525" cap="flat" cmpd="sng">
            <a:solidFill>
              <a:schemeClr val="dk1"/>
            </a:solidFill>
            <a:prstDash val="solid"/>
            <a:round/>
            <a:headEnd type="none" w="med" len="med"/>
            <a:tailEnd type="triangle" w="med" len="med"/>
          </a:ln>
        </p:spPr>
      </p:cxnSp>
      <p:cxnSp>
        <p:nvCxnSpPr>
          <p:cNvPr id="356" name="Google Shape;356;p39"/>
          <p:cNvCxnSpPr>
            <a:stCxn id="354" idx="3"/>
            <a:endCxn id="352" idx="1"/>
          </p:cNvCxnSpPr>
          <p:nvPr/>
        </p:nvCxnSpPr>
        <p:spPr>
          <a:xfrm>
            <a:off x="3681700" y="2147425"/>
            <a:ext cx="1780500" cy="0"/>
          </a:xfrm>
          <a:prstGeom prst="straightConnector1">
            <a:avLst/>
          </a:prstGeom>
          <a:noFill/>
          <a:ln w="9525" cap="flat" cmpd="sng">
            <a:solidFill>
              <a:schemeClr val="dk1"/>
            </a:solidFill>
            <a:prstDash val="solid"/>
            <a:round/>
            <a:headEnd type="none" w="med" len="med"/>
            <a:tailEnd type="triangle" w="med" len="med"/>
          </a:ln>
        </p:spPr>
      </p:cxnSp>
      <p:cxnSp>
        <p:nvCxnSpPr>
          <p:cNvPr id="357" name="Google Shape;357;p39"/>
          <p:cNvCxnSpPr>
            <a:stCxn id="352" idx="3"/>
            <a:endCxn id="350" idx="1"/>
          </p:cNvCxnSpPr>
          <p:nvPr/>
        </p:nvCxnSpPr>
        <p:spPr>
          <a:xfrm>
            <a:off x="5645600" y="2147425"/>
            <a:ext cx="1780500" cy="0"/>
          </a:xfrm>
          <a:prstGeom prst="straightConnector1">
            <a:avLst/>
          </a:prstGeom>
          <a:noFill/>
          <a:ln w="9525" cap="flat" cmpd="sng">
            <a:solidFill>
              <a:schemeClr val="dk1"/>
            </a:solidFill>
            <a:prstDash val="solid"/>
            <a:round/>
            <a:headEnd type="none" w="med" len="med"/>
            <a:tailEnd type="triangle" w="med" len="med"/>
          </a:ln>
        </p:spPr>
      </p:cxnSp>
      <p:cxnSp>
        <p:nvCxnSpPr>
          <p:cNvPr id="358" name="Google Shape;358;p39"/>
          <p:cNvCxnSpPr>
            <a:stCxn id="349" idx="3"/>
            <a:endCxn id="353" idx="1"/>
          </p:cNvCxnSpPr>
          <p:nvPr/>
        </p:nvCxnSpPr>
        <p:spPr>
          <a:xfrm>
            <a:off x="1717800" y="3224375"/>
            <a:ext cx="1839600" cy="0"/>
          </a:xfrm>
          <a:prstGeom prst="straightConnector1">
            <a:avLst/>
          </a:prstGeom>
          <a:noFill/>
          <a:ln w="9525" cap="flat" cmpd="sng">
            <a:solidFill>
              <a:srgbClr val="657E93"/>
            </a:solidFill>
            <a:prstDash val="solid"/>
            <a:round/>
            <a:headEnd type="none" w="med" len="med"/>
            <a:tailEnd type="triangle" w="med" len="med"/>
          </a:ln>
        </p:spPr>
      </p:cxnSp>
      <p:cxnSp>
        <p:nvCxnSpPr>
          <p:cNvPr id="359" name="Google Shape;359;p39"/>
          <p:cNvCxnSpPr>
            <a:stCxn id="353" idx="3"/>
            <a:endCxn id="351" idx="1"/>
          </p:cNvCxnSpPr>
          <p:nvPr/>
        </p:nvCxnSpPr>
        <p:spPr>
          <a:xfrm>
            <a:off x="3740600" y="3224375"/>
            <a:ext cx="1704300" cy="0"/>
          </a:xfrm>
          <a:prstGeom prst="straightConnector1">
            <a:avLst/>
          </a:prstGeom>
          <a:noFill/>
          <a:ln w="9525" cap="flat" cmpd="sng">
            <a:solidFill>
              <a:srgbClr val="657E93"/>
            </a:solidFill>
            <a:prstDash val="solid"/>
            <a:round/>
            <a:headEnd type="none" w="med" len="med"/>
            <a:tailEnd type="triangle" w="med" len="med"/>
          </a:ln>
        </p:spPr>
      </p:cxnSp>
      <p:cxnSp>
        <p:nvCxnSpPr>
          <p:cNvPr id="360" name="Google Shape;360;p39"/>
          <p:cNvCxnSpPr>
            <a:stCxn id="350" idx="2"/>
            <a:endCxn id="349" idx="0"/>
          </p:cNvCxnSpPr>
          <p:nvPr/>
        </p:nvCxnSpPr>
        <p:spPr>
          <a:xfrm rot="5400000">
            <a:off x="4125150" y="-259925"/>
            <a:ext cx="893700" cy="5891700"/>
          </a:xfrm>
          <a:prstGeom prst="bentConnector3">
            <a:avLst>
              <a:gd name="adj1" fmla="val 49997"/>
            </a:avLst>
          </a:prstGeom>
          <a:noFill/>
          <a:ln w="9525" cap="flat" cmpd="sng">
            <a:solidFill>
              <a:schemeClr val="dk1"/>
            </a:solidFill>
            <a:prstDash val="solid"/>
            <a:round/>
            <a:headEnd type="none" w="med" len="med"/>
            <a:tailEnd type="triangle" w="med" len="med"/>
          </a:ln>
        </p:spPr>
      </p:cxnSp>
      <p:sp>
        <p:nvSpPr>
          <p:cNvPr id="361" name="Google Shape;361;p39"/>
          <p:cNvSpPr txBox="1"/>
          <p:nvPr/>
        </p:nvSpPr>
        <p:spPr>
          <a:xfrm flipH="1">
            <a:off x="4971875" y="3529875"/>
            <a:ext cx="1334700" cy="5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Montserrat Light"/>
                <a:ea typeface="Montserrat Light"/>
                <a:cs typeface="Montserrat Light"/>
                <a:sym typeface="Montserrat Light"/>
              </a:rPr>
              <a:t>Client’s Housing Crisis Resolved</a:t>
            </a:r>
            <a:endParaRPr sz="1000">
              <a:solidFill>
                <a:schemeClr val="dk1"/>
              </a:solidFill>
              <a:latin typeface="Montserrat Light"/>
              <a:ea typeface="Montserrat Light"/>
              <a:cs typeface="Montserrat Light"/>
              <a:sym typeface="Montserrat Light"/>
            </a:endParaRPr>
          </a:p>
        </p:txBody>
      </p:sp>
      <p:sp>
        <p:nvSpPr>
          <p:cNvPr id="362" name="Google Shape;362;p39"/>
          <p:cNvSpPr txBox="1"/>
          <p:nvPr/>
        </p:nvSpPr>
        <p:spPr>
          <a:xfrm>
            <a:off x="0" y="4777825"/>
            <a:ext cx="9144000" cy="4233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sz="500" i="1">
                <a:solidFill>
                  <a:schemeClr val="lt1"/>
                </a:solidFill>
              </a:rPr>
              <a:t>UNITY of Greater New Orleans Continuum of Care (CoC) Housing &amp; Service System: Coordinated Entry Policies and Procedures Handbook LA-503 New Orleans-Jefferson Parish-Kenner CoC. (n.d.). Retrieved October 28, 2023, from </a:t>
            </a:r>
            <a:r>
              <a:rPr lang="en" sz="500" i="1" u="sng">
                <a:solidFill>
                  <a:schemeClr val="lt1"/>
                </a:solidFill>
                <a:hlinkClick r:id="rId3">
                  <a:extLst>
                    <a:ext uri="{A12FA001-AC4F-418D-AE19-62706E023703}">
                      <ahyp:hlinkClr xmlns:ahyp="http://schemas.microsoft.com/office/drawing/2018/hyperlinkcolor" val="tx"/>
                    </a:ext>
                  </a:extLst>
                </a:hlinkClick>
              </a:rPr>
              <a:t>https://unitygno.org/wp-content/uploads/2022/08/LA-503-Coordinated-Entry-PP-Dec21.pd</a:t>
            </a:r>
            <a:r>
              <a:rPr lang="en" sz="500" i="1">
                <a:solidFill>
                  <a:schemeClr val="lt1"/>
                </a:solidFill>
              </a:rPr>
              <a:t>f</a:t>
            </a:r>
            <a:endParaRPr sz="500" i="1">
              <a:solidFill>
                <a:schemeClr val="lt1"/>
              </a:solidFill>
            </a:endParaRPr>
          </a:p>
          <a:p>
            <a:pPr marL="0" marR="0" lvl="0" indent="0" algn="l" rtl="0">
              <a:lnSpc>
                <a:spcPct val="115000"/>
              </a:lnSpc>
              <a:spcBef>
                <a:spcPts val="0"/>
              </a:spcBef>
              <a:spcAft>
                <a:spcPts val="1200"/>
              </a:spcAft>
              <a:buNone/>
            </a:pPr>
            <a:endParaRPr sz="400" i="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6"/>
        <p:cNvGrpSpPr/>
        <p:nvPr/>
      </p:nvGrpSpPr>
      <p:grpSpPr>
        <a:xfrm>
          <a:off x="0" y="0"/>
          <a:ext cx="0" cy="0"/>
          <a:chOff x="0" y="0"/>
          <a:chExt cx="0" cy="0"/>
        </a:xfrm>
      </p:grpSpPr>
      <p:sp>
        <p:nvSpPr>
          <p:cNvPr id="367" name="Google Shape;367;p40"/>
          <p:cNvSpPr txBox="1">
            <a:spLocks noGrp="1"/>
          </p:cNvSpPr>
          <p:nvPr>
            <p:ph type="title"/>
          </p:nvPr>
        </p:nvSpPr>
        <p:spPr>
          <a:xfrm>
            <a:off x="182025" y="155450"/>
            <a:ext cx="8870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Benefits of Government Employed Career Coordinators</a:t>
            </a:r>
            <a:endParaRPr sz="2300"/>
          </a:p>
        </p:txBody>
      </p:sp>
      <p:sp>
        <p:nvSpPr>
          <p:cNvPr id="368" name="Google Shape;368;p40"/>
          <p:cNvSpPr txBox="1"/>
          <p:nvPr/>
        </p:nvSpPr>
        <p:spPr>
          <a:xfrm>
            <a:off x="-10125" y="4881000"/>
            <a:ext cx="9144000" cy="4155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500">
                <a:solidFill>
                  <a:schemeClr val="lt1"/>
                </a:solidFill>
                <a:latin typeface="Montserrat"/>
                <a:ea typeface="Montserrat"/>
                <a:cs typeface="Montserrat"/>
                <a:sym typeface="Montserrat"/>
              </a:rPr>
              <a:t>1. Creating systems that work. National Alliance to End Homelessness. (2019, January 25). https://endhomelessness.org/ending-homelessness/solutions/creating-systems-that-work/ </a:t>
            </a:r>
            <a:endParaRPr sz="50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500">
                <a:solidFill>
                  <a:schemeClr val="lt1"/>
                </a:solidFill>
                <a:latin typeface="Montserrat"/>
                <a:ea typeface="Montserrat"/>
                <a:cs typeface="Montserrat"/>
                <a:sym typeface="Montserrat"/>
              </a:rPr>
              <a:t>2. PROGRESS REVERSED: After Pandemic Initiatives Drive Homelessness Down, Soaring Rents Push Numbers Back Up. Unity of Greater New Orleans. (n.d.)  </a:t>
            </a:r>
            <a:r>
              <a:rPr lang="en" sz="500" u="sng">
                <a:solidFill>
                  <a:schemeClr val="l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https://unitygno.org/wp-content/uploads/2023/09/2023_UNITY_PIT_Report.pdf</a:t>
            </a:r>
            <a:endParaRPr sz="50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500">
                <a:solidFill>
                  <a:schemeClr val="lt1"/>
                </a:solidFill>
                <a:latin typeface="Montserrat"/>
                <a:ea typeface="Montserrat"/>
                <a:cs typeface="Montserrat"/>
                <a:sym typeface="Montserrat"/>
              </a:rPr>
              <a:t>3. Dennis, Deborah, et al. “Helping Adults Who Are Homeless Gain Disability Benefits: The SSI/SSDI Outreach, Access, and Recovery (SOAR) Program.” Psychiatric Services, vol. 62, no. 11, Nov. 2011, pp. 1373–1376, https://doi.org/10.1176/ps.62.11.pss6211_1373. Accessed 10 Feb. 2020.</a:t>
            </a:r>
            <a:endParaRPr sz="500">
              <a:solidFill>
                <a:schemeClr val="lt1"/>
              </a:solidFill>
              <a:latin typeface="Montserrat"/>
              <a:ea typeface="Montserrat"/>
              <a:cs typeface="Montserrat"/>
              <a:sym typeface="Montserrat"/>
            </a:endParaRPr>
          </a:p>
        </p:txBody>
      </p:sp>
      <p:sp>
        <p:nvSpPr>
          <p:cNvPr id="369" name="Google Shape;369;p40"/>
          <p:cNvSpPr txBox="1">
            <a:spLocks noGrp="1"/>
          </p:cNvSpPr>
          <p:nvPr>
            <p:ph type="title" idx="4294967295"/>
          </p:nvPr>
        </p:nvSpPr>
        <p:spPr>
          <a:xfrm>
            <a:off x="182025" y="2797800"/>
            <a:ext cx="3860700" cy="21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accent5"/>
                </a:solidFill>
              </a:rPr>
              <a:t>Standardization &amp; Longevity</a:t>
            </a:r>
            <a:endParaRPr sz="1700">
              <a:solidFill>
                <a:schemeClr val="accent5"/>
              </a:solidFill>
            </a:endParaRPr>
          </a:p>
          <a:p>
            <a:pPr marL="0" lvl="0" indent="0" algn="l" rtl="0">
              <a:spcBef>
                <a:spcPts val="0"/>
              </a:spcBef>
              <a:spcAft>
                <a:spcPts val="0"/>
              </a:spcAft>
              <a:buNone/>
            </a:pPr>
            <a:endParaRPr sz="400">
              <a:solidFill>
                <a:schemeClr val="accent5"/>
              </a:solidFill>
            </a:endParaRPr>
          </a:p>
          <a:p>
            <a:pPr marL="0" lvl="0" indent="0" algn="l" rtl="0">
              <a:spcBef>
                <a:spcPts val="0"/>
              </a:spcBef>
              <a:spcAft>
                <a:spcPts val="0"/>
              </a:spcAft>
              <a:buNone/>
            </a:pPr>
            <a:r>
              <a:rPr lang="en" sz="1200"/>
              <a:t>Regardless of specific shelter restrictions</a:t>
            </a:r>
            <a:r>
              <a:rPr lang="en" sz="1200" b="0"/>
              <a:t> and requirements, all clients would receive </a:t>
            </a:r>
            <a:r>
              <a:rPr lang="en" sz="1200"/>
              <a:t>equal access to career opportunities </a:t>
            </a:r>
            <a:r>
              <a:rPr lang="en" sz="1200" b="0"/>
              <a:t>to take steps out of homelessness. </a:t>
            </a:r>
            <a:endParaRPr sz="1200" b="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 sz="1200"/>
              <a:t>Running catalog</a:t>
            </a:r>
            <a:r>
              <a:rPr lang="en" sz="1200" b="0"/>
              <a:t> of all job opportunities found through community networking would be shared by all thirteen career coordinators.</a:t>
            </a:r>
            <a:endParaRPr sz="1200" b="0"/>
          </a:p>
        </p:txBody>
      </p:sp>
      <p:sp>
        <p:nvSpPr>
          <p:cNvPr id="370" name="Google Shape;370;p40"/>
          <p:cNvSpPr txBox="1"/>
          <p:nvPr/>
        </p:nvSpPr>
        <p:spPr>
          <a:xfrm>
            <a:off x="182025" y="728150"/>
            <a:ext cx="35679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accent1"/>
                </a:solidFill>
                <a:latin typeface="Montserrat"/>
                <a:ea typeface="Montserrat"/>
                <a:cs typeface="Montserrat"/>
                <a:sym typeface="Montserrat"/>
              </a:rPr>
              <a:t>Complete Support System  </a:t>
            </a:r>
            <a:endParaRPr sz="1700" b="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400" b="1">
              <a:solidFill>
                <a:schemeClr val="accent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dk1"/>
                </a:solidFill>
                <a:latin typeface="Montserrat"/>
                <a:ea typeface="Montserrat"/>
                <a:cs typeface="Montserrat"/>
                <a:sym typeface="Montserrat"/>
              </a:rPr>
              <a:t>A partnership between Office of Homeless Services and Strategy will ensure </a:t>
            </a:r>
            <a:r>
              <a:rPr lang="en" sz="1200" b="1">
                <a:solidFill>
                  <a:schemeClr val="dk1"/>
                </a:solidFill>
                <a:latin typeface="Montserrat"/>
                <a:ea typeface="Montserrat"/>
                <a:cs typeface="Montserrat"/>
                <a:sym typeface="Montserrat"/>
              </a:rPr>
              <a:t>accountability, </a:t>
            </a:r>
            <a:r>
              <a:rPr lang="en" sz="1200">
                <a:solidFill>
                  <a:schemeClr val="dk1"/>
                </a:solidFill>
                <a:latin typeface="Montserrat"/>
                <a:ea typeface="Montserrat"/>
                <a:cs typeface="Montserrat"/>
                <a:sym typeface="Montserrat"/>
              </a:rPr>
              <a:t>maintain </a:t>
            </a:r>
            <a:r>
              <a:rPr lang="en" sz="1200" b="1">
                <a:solidFill>
                  <a:schemeClr val="dk1"/>
                </a:solidFill>
                <a:latin typeface="Montserrat"/>
                <a:ea typeface="Montserrat"/>
                <a:cs typeface="Montserrat"/>
                <a:sym typeface="Montserrat"/>
              </a:rPr>
              <a:t>consistent collaboration between government and nonprofit organizations ¹, </a:t>
            </a:r>
            <a:r>
              <a:rPr lang="en" sz="1200">
                <a:solidFill>
                  <a:schemeClr val="dk1"/>
                </a:solidFill>
                <a:latin typeface="Montserrat"/>
                <a:ea typeface="Montserrat"/>
                <a:cs typeface="Montserrat"/>
                <a:sym typeface="Montserrat"/>
              </a:rPr>
              <a:t>and allow for </a:t>
            </a:r>
            <a:r>
              <a:rPr lang="en" sz="1200" b="1">
                <a:solidFill>
                  <a:schemeClr val="dk1"/>
                </a:solidFill>
                <a:latin typeface="Montserrat"/>
                <a:ea typeface="Montserrat"/>
                <a:cs typeface="Montserrat"/>
                <a:sym typeface="Montserrat"/>
              </a:rPr>
              <a:t>specificity </a:t>
            </a:r>
            <a:r>
              <a:rPr lang="en" sz="1200">
                <a:solidFill>
                  <a:schemeClr val="dk1"/>
                </a:solidFill>
                <a:latin typeface="Montserrat"/>
                <a:ea typeface="Montserrat"/>
                <a:cs typeface="Montserrat"/>
                <a:sym typeface="Montserrat"/>
              </a:rPr>
              <a:t>in each aspect of addressing the homelessness crisis.</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b="1">
              <a:solidFill>
                <a:schemeClr val="dk1"/>
              </a:solidFill>
              <a:latin typeface="Montserrat"/>
              <a:ea typeface="Montserrat"/>
              <a:cs typeface="Montserrat"/>
              <a:sym typeface="Montserrat"/>
            </a:endParaRPr>
          </a:p>
        </p:txBody>
      </p:sp>
      <p:sp>
        <p:nvSpPr>
          <p:cNvPr id="371" name="Google Shape;371;p40"/>
          <p:cNvSpPr txBox="1">
            <a:spLocks noGrp="1"/>
          </p:cNvSpPr>
          <p:nvPr>
            <p:ph type="title" idx="4294967295"/>
          </p:nvPr>
        </p:nvSpPr>
        <p:spPr>
          <a:xfrm>
            <a:off x="4165600" y="1867250"/>
            <a:ext cx="4510500" cy="288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accent5"/>
                </a:solidFill>
              </a:rPr>
              <a:t>Disability Advocacy</a:t>
            </a:r>
            <a:endParaRPr sz="1700">
              <a:solidFill>
                <a:schemeClr val="accent5"/>
              </a:solidFill>
            </a:endParaRPr>
          </a:p>
          <a:p>
            <a:pPr marL="0" lvl="0" indent="0" algn="l" rtl="0">
              <a:spcBef>
                <a:spcPts val="0"/>
              </a:spcBef>
              <a:spcAft>
                <a:spcPts val="0"/>
              </a:spcAft>
              <a:buNone/>
            </a:pPr>
            <a:endParaRPr sz="400">
              <a:solidFill>
                <a:schemeClr val="accent5"/>
              </a:solidFill>
            </a:endParaRPr>
          </a:p>
          <a:p>
            <a:pPr marL="0" lvl="0" indent="0" algn="l" rtl="0">
              <a:spcBef>
                <a:spcPts val="0"/>
              </a:spcBef>
              <a:spcAft>
                <a:spcPts val="0"/>
              </a:spcAft>
              <a:buNone/>
            </a:pPr>
            <a:r>
              <a:rPr lang="en" sz="1200"/>
              <a:t>91% of NOLA’s homeless population is disabled. ²</a:t>
            </a:r>
            <a:endParaRPr sz="1200"/>
          </a:p>
          <a:p>
            <a:pPr marL="0" lvl="0" indent="0" algn="l" rtl="0">
              <a:spcBef>
                <a:spcPts val="0"/>
              </a:spcBef>
              <a:spcAft>
                <a:spcPts val="0"/>
              </a:spcAft>
              <a:buNone/>
            </a:pPr>
            <a:endParaRPr sz="400"/>
          </a:p>
          <a:p>
            <a:pPr marL="0" lvl="0" indent="0" algn="l" rtl="0">
              <a:spcBef>
                <a:spcPts val="0"/>
              </a:spcBef>
              <a:spcAft>
                <a:spcPts val="0"/>
              </a:spcAft>
              <a:buNone/>
            </a:pPr>
            <a:r>
              <a:rPr lang="en" sz="1200"/>
              <a:t>Approval rates</a:t>
            </a:r>
            <a:r>
              <a:rPr lang="en" sz="1200" b="0"/>
              <a:t> for first-time applications for Supplemental Security Income (SSI) and Social Security Disability Insurance (SSDI) among adults who are homeless can be </a:t>
            </a:r>
            <a:r>
              <a:rPr lang="en" sz="1200"/>
              <a:t>as low as 10%.</a:t>
            </a:r>
            <a:endParaRPr sz="1200"/>
          </a:p>
          <a:p>
            <a:pPr marL="0" lvl="0" indent="0" algn="l" rtl="0">
              <a:spcBef>
                <a:spcPts val="0"/>
              </a:spcBef>
              <a:spcAft>
                <a:spcPts val="0"/>
              </a:spcAft>
              <a:buNone/>
            </a:pPr>
            <a:endParaRPr sz="800"/>
          </a:p>
          <a:p>
            <a:pPr marL="0" lvl="0" indent="0" algn="l" rtl="0">
              <a:spcBef>
                <a:spcPts val="0"/>
              </a:spcBef>
              <a:spcAft>
                <a:spcPts val="0"/>
              </a:spcAft>
              <a:buNone/>
            </a:pPr>
            <a:r>
              <a:rPr lang="en" sz="1200" u="sng">
                <a:solidFill>
                  <a:schemeClr val="accent1"/>
                </a:solidFill>
              </a:rPr>
              <a:t>2010 Study: </a:t>
            </a:r>
            <a:r>
              <a:rPr lang="en" sz="1200">
                <a:solidFill>
                  <a:schemeClr val="accent1"/>
                </a:solidFill>
              </a:rPr>
              <a:t>Impact of Assistance on SSI and SSDI Applications in the Homeless Population using </a:t>
            </a:r>
            <a:r>
              <a:rPr lang="en" sz="1200">
                <a:solidFill>
                  <a:schemeClr val="accent2"/>
                </a:solidFill>
              </a:rPr>
              <a:t>SOAR (SSI/SSDI Outreach, Access, and Recovery) ³</a:t>
            </a:r>
            <a:endParaRPr sz="1200">
              <a:solidFill>
                <a:schemeClr val="accent2"/>
              </a:solidFill>
            </a:endParaRPr>
          </a:p>
          <a:p>
            <a:pPr marL="0" lvl="0" indent="0" algn="l" rtl="0">
              <a:spcBef>
                <a:spcPts val="0"/>
              </a:spcBef>
              <a:spcAft>
                <a:spcPts val="0"/>
              </a:spcAft>
              <a:buNone/>
            </a:pPr>
            <a:endParaRPr sz="700">
              <a:solidFill>
                <a:schemeClr val="accent2"/>
              </a:solidFill>
            </a:endParaRPr>
          </a:p>
          <a:p>
            <a:pPr marL="0" lvl="0" indent="0" algn="l" rtl="0">
              <a:spcBef>
                <a:spcPts val="0"/>
              </a:spcBef>
              <a:spcAft>
                <a:spcPts val="0"/>
              </a:spcAft>
              <a:buNone/>
            </a:pPr>
            <a:r>
              <a:rPr lang="en" sz="1200" b="0"/>
              <a:t>In 37 states, 8,978 applications were SOAR-assisted through case managers. </a:t>
            </a:r>
            <a:r>
              <a:rPr lang="en" sz="1200"/>
              <a:t>73% of all applications were approved. </a:t>
            </a:r>
            <a:r>
              <a:rPr lang="en" sz="1200">
                <a:solidFill>
                  <a:srgbClr val="FF0000"/>
                </a:solidFill>
              </a:rPr>
              <a:t>Louisiana never participated in this program.</a:t>
            </a:r>
            <a:endParaRPr sz="1200">
              <a:solidFill>
                <a:srgbClr val="FF0000"/>
              </a:solidFill>
            </a:endParaRPr>
          </a:p>
          <a:p>
            <a:pPr marL="0" lvl="0" indent="0" algn="l" rtl="0">
              <a:spcBef>
                <a:spcPts val="0"/>
              </a:spcBef>
              <a:spcAft>
                <a:spcPts val="0"/>
              </a:spcAft>
              <a:buNone/>
            </a:pPr>
            <a:endParaRPr sz="1700">
              <a:solidFill>
                <a:schemeClr val="accent5"/>
              </a:solidFill>
            </a:endParaRPr>
          </a:p>
        </p:txBody>
      </p:sp>
      <p:sp>
        <p:nvSpPr>
          <p:cNvPr id="372" name="Google Shape;372;p40"/>
          <p:cNvSpPr txBox="1"/>
          <p:nvPr/>
        </p:nvSpPr>
        <p:spPr>
          <a:xfrm>
            <a:off x="4165600" y="728150"/>
            <a:ext cx="46302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accent1"/>
                </a:solidFill>
                <a:latin typeface="Montserrat"/>
                <a:ea typeface="Montserrat"/>
                <a:cs typeface="Montserrat"/>
                <a:sym typeface="Montserrat"/>
              </a:rPr>
              <a:t>Reduces Burden</a:t>
            </a:r>
            <a:endParaRPr sz="1700" b="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4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b="1">
                <a:solidFill>
                  <a:schemeClr val="dk1"/>
                </a:solidFill>
                <a:latin typeface="Montserrat"/>
                <a:ea typeface="Montserrat"/>
                <a:cs typeface="Montserrat"/>
                <a:sym typeface="Montserrat"/>
              </a:rPr>
              <a:t>Understaffed Shelters </a:t>
            </a:r>
            <a:r>
              <a:rPr lang="en" sz="1200">
                <a:solidFill>
                  <a:schemeClr val="dk1"/>
                </a:solidFill>
                <a:latin typeface="Montserrat"/>
                <a:ea typeface="Montserrat"/>
                <a:cs typeface="Montserrat"/>
                <a:sym typeface="Montserrat"/>
              </a:rPr>
              <a:t>can focus on partnerships with medical clinics and behavioral health providers </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sz="5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b="1">
                <a:solidFill>
                  <a:schemeClr val="dk1"/>
                </a:solidFill>
                <a:latin typeface="Montserrat"/>
                <a:ea typeface="Montserrat"/>
                <a:cs typeface="Montserrat"/>
                <a:sym typeface="Montserrat"/>
              </a:rPr>
              <a:t>CES managers </a:t>
            </a:r>
            <a:r>
              <a:rPr lang="en" sz="1200">
                <a:solidFill>
                  <a:schemeClr val="dk1"/>
                </a:solidFill>
                <a:latin typeface="Montserrat"/>
                <a:ea typeface="Montserrat"/>
                <a:cs typeface="Montserrat"/>
                <a:sym typeface="Montserrat"/>
              </a:rPr>
              <a:t>can focus on assessing needs and referrals</a:t>
            </a:r>
            <a:endParaRPr sz="120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3968425" y="2227050"/>
            <a:ext cx="4462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500"/>
              <a:t>Private Housing Arrangements</a:t>
            </a:r>
            <a:endParaRPr sz="2500"/>
          </a:p>
        </p:txBody>
      </p:sp>
      <p:sp>
        <p:nvSpPr>
          <p:cNvPr id="378" name="Google Shape;378;p41"/>
          <p:cNvSpPr txBox="1">
            <a:spLocks noGrp="1"/>
          </p:cNvSpPr>
          <p:nvPr>
            <p:ph type="title" idx="2"/>
          </p:nvPr>
        </p:nvSpPr>
        <p:spPr>
          <a:xfrm>
            <a:off x="3968350" y="1262325"/>
            <a:ext cx="4462500" cy="11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2"/>
        <p:cNvGrpSpPr/>
        <p:nvPr/>
      </p:nvGrpSpPr>
      <p:grpSpPr>
        <a:xfrm>
          <a:off x="0" y="0"/>
          <a:ext cx="0" cy="0"/>
          <a:chOff x="0" y="0"/>
          <a:chExt cx="0" cy="0"/>
        </a:xfrm>
      </p:grpSpPr>
      <p:sp>
        <p:nvSpPr>
          <p:cNvPr id="383" name="Google Shape;383;p42"/>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Private Housing Arrangements</a:t>
            </a:r>
            <a:endParaRPr/>
          </a:p>
          <a:p>
            <a:pPr marL="0" lvl="0" indent="0" algn="l" rtl="0">
              <a:spcBef>
                <a:spcPts val="0"/>
              </a:spcBef>
              <a:spcAft>
                <a:spcPts val="0"/>
              </a:spcAft>
              <a:buNone/>
            </a:pPr>
            <a:endParaRPr/>
          </a:p>
        </p:txBody>
      </p:sp>
      <p:pic>
        <p:nvPicPr>
          <p:cNvPr id="384" name="Google Shape;384;p42" descr="Nola Public Schools wants to sell off or trade vacant school buildings; See  which ones | Education | nola.com"/>
          <p:cNvPicPr preferRelativeResize="0"/>
          <p:nvPr/>
        </p:nvPicPr>
        <p:blipFill>
          <a:blip r:embed="rId3">
            <a:alphaModFix/>
          </a:blip>
          <a:stretch>
            <a:fillRect/>
          </a:stretch>
        </p:blipFill>
        <p:spPr>
          <a:xfrm>
            <a:off x="1133129" y="1152483"/>
            <a:ext cx="2809325" cy="2108900"/>
          </a:xfrm>
          <a:prstGeom prst="rect">
            <a:avLst/>
          </a:prstGeom>
          <a:noFill/>
          <a:ln>
            <a:noFill/>
          </a:ln>
        </p:spPr>
      </p:pic>
      <p:pic>
        <p:nvPicPr>
          <p:cNvPr id="385" name="Google Shape;385;p42" descr="Newark Shelter"/>
          <p:cNvPicPr preferRelativeResize="0"/>
          <p:nvPr/>
        </p:nvPicPr>
        <p:blipFill>
          <a:blip r:embed="rId4">
            <a:alphaModFix/>
          </a:blip>
          <a:stretch>
            <a:fillRect/>
          </a:stretch>
        </p:blipFill>
        <p:spPr>
          <a:xfrm>
            <a:off x="5118727" y="1152475"/>
            <a:ext cx="2948098" cy="2108900"/>
          </a:xfrm>
          <a:prstGeom prst="rect">
            <a:avLst/>
          </a:prstGeom>
          <a:noFill/>
          <a:ln>
            <a:noFill/>
          </a:ln>
        </p:spPr>
      </p:pic>
      <p:sp>
        <p:nvSpPr>
          <p:cNvPr id="386" name="Google Shape;386;p42"/>
          <p:cNvSpPr txBox="1"/>
          <p:nvPr/>
        </p:nvSpPr>
        <p:spPr>
          <a:xfrm>
            <a:off x="1133175" y="3621825"/>
            <a:ext cx="28092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a:latin typeface="Montserrat"/>
                <a:ea typeface="Montserrat"/>
                <a:cs typeface="Montserrat"/>
                <a:sym typeface="Montserrat"/>
              </a:rPr>
              <a:t>There are 25 unused school buildings that all fall within the New Orleans school system. We are proposing to utilize 3 of these schools and transform them into affordable housing units. </a:t>
            </a:r>
            <a:endParaRPr sz="10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387" name="Google Shape;387;p42"/>
          <p:cNvSpPr txBox="1"/>
          <p:nvPr/>
        </p:nvSpPr>
        <p:spPr>
          <a:xfrm>
            <a:off x="1133175" y="3261375"/>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Montserrat"/>
                <a:ea typeface="Montserrat"/>
                <a:cs typeface="Montserrat"/>
                <a:sym typeface="Montserrat"/>
              </a:rPr>
              <a:t>Closed Augustine Middle School, NOLA (2021) </a:t>
            </a:r>
            <a:r>
              <a:rPr lang="en" sz="1200" b="1">
                <a:solidFill>
                  <a:schemeClr val="dk1"/>
                </a:solidFill>
                <a:latin typeface="Montserrat"/>
                <a:ea typeface="Montserrat"/>
                <a:cs typeface="Montserrat"/>
                <a:sym typeface="Montserrat"/>
              </a:rPr>
              <a:t>¹</a:t>
            </a:r>
            <a:endParaRPr sz="1000" b="1">
              <a:latin typeface="Montserrat"/>
              <a:ea typeface="Montserrat"/>
              <a:cs typeface="Montserrat"/>
              <a:sym typeface="Montserrat"/>
            </a:endParaRPr>
          </a:p>
          <a:p>
            <a:pPr marL="0" lvl="0" indent="0" algn="l" rtl="0">
              <a:spcBef>
                <a:spcPts val="0"/>
              </a:spcBef>
              <a:spcAft>
                <a:spcPts val="0"/>
              </a:spcAft>
              <a:buNone/>
            </a:pPr>
            <a:endParaRPr/>
          </a:p>
        </p:txBody>
      </p:sp>
      <p:sp>
        <p:nvSpPr>
          <p:cNvPr id="388" name="Google Shape;388;p42"/>
          <p:cNvSpPr txBox="1"/>
          <p:nvPr/>
        </p:nvSpPr>
        <p:spPr>
          <a:xfrm>
            <a:off x="5092775" y="326137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latin typeface="Montserrat"/>
                <a:ea typeface="Montserrat"/>
                <a:cs typeface="Montserrat"/>
                <a:sym typeface="Montserrat"/>
              </a:rPr>
              <a:t>Renovated Homeless Shelter from Elementary School, Newark (2021) </a:t>
            </a:r>
            <a:r>
              <a:rPr lang="en" sz="1200" b="1">
                <a:solidFill>
                  <a:schemeClr val="dk1"/>
                </a:solidFill>
                <a:latin typeface="Montserrat"/>
                <a:ea typeface="Montserrat"/>
                <a:cs typeface="Montserrat"/>
                <a:sym typeface="Montserrat"/>
              </a:rPr>
              <a:t>²</a:t>
            </a:r>
            <a:endParaRPr b="1">
              <a:latin typeface="Montserrat"/>
              <a:ea typeface="Montserrat"/>
              <a:cs typeface="Montserrat"/>
              <a:sym typeface="Montserrat"/>
            </a:endParaRPr>
          </a:p>
        </p:txBody>
      </p:sp>
      <p:sp>
        <p:nvSpPr>
          <p:cNvPr id="389" name="Google Shape;389;p42"/>
          <p:cNvSpPr txBox="1"/>
          <p:nvPr/>
        </p:nvSpPr>
        <p:spPr>
          <a:xfrm>
            <a:off x="5118725" y="3676275"/>
            <a:ext cx="29481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Based on a similar construction project based out of Essex Country, Newark - we estimate costs per building will be $5 million. These costs include planning, construction, installation and all related fees. </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390" name="Google Shape;390;p42"/>
          <p:cNvSpPr txBox="1"/>
          <p:nvPr/>
        </p:nvSpPr>
        <p:spPr>
          <a:xfrm>
            <a:off x="-25" y="4827300"/>
            <a:ext cx="9144000" cy="3231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1. Haselle, Della. “Nola Public Schools Wants to Sell off or Trade Vacant School Buildings; See Which Ones.” NOLA.com, 16 Oct. 2019, www.nola.com/news/education/nola-public-schools-wants-to-sell-off-or-trade-vacant-school-buildings-see-which-ones/article_8e63056a-ec5d-11e9-926e-8f4eb5734e01.html. </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2. Panico, Rebecca. “This Newark School Building Was Shuttered in 2012. Now, It’s Becoming a Homeless Shelter.” Nj, 25 Feb. 2021, www.nj.com/essex/2021/02/this-newark-school-building-was-shuttered-in-2012-now-its-becoming-a-homeless-shelter.html. Accessed 22 Oct. 2023.</a:t>
            </a:r>
            <a:endParaRPr sz="450">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4"/>
        <p:cNvGrpSpPr/>
        <p:nvPr/>
      </p:nvGrpSpPr>
      <p:grpSpPr>
        <a:xfrm>
          <a:off x="0" y="0"/>
          <a:ext cx="0" cy="0"/>
          <a:chOff x="0" y="0"/>
          <a:chExt cx="0" cy="0"/>
        </a:xfrm>
      </p:grpSpPr>
      <p:sp>
        <p:nvSpPr>
          <p:cNvPr id="395" name="Google Shape;395;p43"/>
          <p:cNvSpPr txBox="1">
            <a:spLocks noGrp="1"/>
          </p:cNvSpPr>
          <p:nvPr>
            <p:ph type="title"/>
          </p:nvPr>
        </p:nvSpPr>
        <p:spPr>
          <a:xfrm>
            <a:off x="1101950" y="411175"/>
            <a:ext cx="678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Which Schools? </a:t>
            </a:r>
            <a:endParaRPr/>
          </a:p>
        </p:txBody>
      </p:sp>
      <p:pic>
        <p:nvPicPr>
          <p:cNvPr id="396" name="Google Shape;396;p43" descr="Augustine_school_.jpg (copy)"/>
          <p:cNvPicPr preferRelativeResize="0"/>
          <p:nvPr/>
        </p:nvPicPr>
        <p:blipFill>
          <a:blip r:embed="rId3">
            <a:alphaModFix/>
          </a:blip>
          <a:stretch>
            <a:fillRect/>
          </a:stretch>
        </p:blipFill>
        <p:spPr>
          <a:xfrm>
            <a:off x="929101" y="1160200"/>
            <a:ext cx="2163125" cy="1507000"/>
          </a:xfrm>
          <a:prstGeom prst="rect">
            <a:avLst/>
          </a:prstGeom>
          <a:noFill/>
          <a:ln>
            <a:noFill/>
          </a:ln>
        </p:spPr>
      </p:pic>
      <p:pic>
        <p:nvPicPr>
          <p:cNvPr id="397" name="Google Shape;397;p43" descr="Valena C. Jones Elementary School. | Flickr"/>
          <p:cNvPicPr preferRelativeResize="0"/>
          <p:nvPr/>
        </p:nvPicPr>
        <p:blipFill>
          <a:blip r:embed="rId4">
            <a:alphaModFix/>
          </a:blip>
          <a:stretch>
            <a:fillRect/>
          </a:stretch>
        </p:blipFill>
        <p:spPr>
          <a:xfrm>
            <a:off x="5854025" y="1101412"/>
            <a:ext cx="2163125" cy="1624587"/>
          </a:xfrm>
          <a:prstGeom prst="rect">
            <a:avLst/>
          </a:prstGeom>
          <a:noFill/>
          <a:ln>
            <a:noFill/>
          </a:ln>
        </p:spPr>
      </p:pic>
      <p:pic>
        <p:nvPicPr>
          <p:cNvPr id="398" name="Google Shape;398;p43" descr="A. P. Tureaud Elementary School | 2021 Pauger St, New Orleans, LA 70116 |  Home Value Store"/>
          <p:cNvPicPr preferRelativeResize="0"/>
          <p:nvPr/>
        </p:nvPicPr>
        <p:blipFill>
          <a:blip r:embed="rId5">
            <a:alphaModFix/>
          </a:blip>
          <a:stretch>
            <a:fillRect/>
          </a:stretch>
        </p:blipFill>
        <p:spPr>
          <a:xfrm>
            <a:off x="3492092" y="3043275"/>
            <a:ext cx="2009333" cy="1507000"/>
          </a:xfrm>
          <a:prstGeom prst="rect">
            <a:avLst/>
          </a:prstGeom>
          <a:noFill/>
          <a:ln>
            <a:noFill/>
          </a:ln>
        </p:spPr>
      </p:pic>
      <p:sp>
        <p:nvSpPr>
          <p:cNvPr id="399" name="Google Shape;399;p43"/>
          <p:cNvSpPr txBox="1"/>
          <p:nvPr/>
        </p:nvSpPr>
        <p:spPr>
          <a:xfrm>
            <a:off x="929225" y="2667200"/>
            <a:ext cx="2163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Israel - Augustine School - 425 S Broad St.</a:t>
            </a:r>
            <a:endParaRPr sz="1000" b="1">
              <a:latin typeface="Montserrat"/>
              <a:ea typeface="Montserrat"/>
              <a:cs typeface="Montserrat"/>
              <a:sym typeface="Montserrat"/>
            </a:endParaRPr>
          </a:p>
        </p:txBody>
      </p:sp>
      <p:sp>
        <p:nvSpPr>
          <p:cNvPr id="400" name="Google Shape;400;p43"/>
          <p:cNvSpPr txBox="1"/>
          <p:nvPr/>
        </p:nvSpPr>
        <p:spPr>
          <a:xfrm>
            <a:off x="3468425" y="2160475"/>
            <a:ext cx="20094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000" b="1">
                <a:latin typeface="Montserrat"/>
                <a:ea typeface="Montserrat"/>
                <a:cs typeface="Montserrat"/>
                <a:sym typeface="Montserrat"/>
              </a:rPr>
              <a:t>Valena C. Jones School in the 7th ward -  corner of London Ave and North Miro Street 1901 N. Galvez St.</a:t>
            </a:r>
            <a:endParaRPr sz="1000" b="1">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401" name="Google Shape;401;p43"/>
          <p:cNvSpPr txBox="1"/>
          <p:nvPr/>
        </p:nvSpPr>
        <p:spPr>
          <a:xfrm>
            <a:off x="5854025" y="2726000"/>
            <a:ext cx="2163000" cy="144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latin typeface="Montserrat"/>
                <a:ea typeface="Montserrat"/>
                <a:cs typeface="Montserrat"/>
                <a:sym typeface="Montserrat"/>
              </a:rPr>
              <a:t>A.P. Turead School near St. Bernard Avenue - 1715 St Bernard Avenue, New Orleans, LA</a:t>
            </a:r>
            <a:endParaRPr sz="1000" b="1">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05"/>
        <p:cNvGrpSpPr/>
        <p:nvPr/>
      </p:nvGrpSpPr>
      <p:grpSpPr>
        <a:xfrm>
          <a:off x="0" y="0"/>
          <a:ext cx="0" cy="0"/>
          <a:chOff x="0" y="0"/>
          <a:chExt cx="0" cy="0"/>
        </a:xfrm>
      </p:grpSpPr>
      <p:sp>
        <p:nvSpPr>
          <p:cNvPr id="406" name="Google Shape;406;p44"/>
          <p:cNvSpPr txBox="1">
            <a:spLocks noGrp="1"/>
          </p:cNvSpPr>
          <p:nvPr>
            <p:ph type="title"/>
          </p:nvPr>
        </p:nvSpPr>
        <p:spPr>
          <a:xfrm>
            <a:off x="271175" y="243600"/>
            <a:ext cx="6574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Stakeholder-Supported Proposal to OPSB</a:t>
            </a:r>
            <a:endParaRPr sz="2500"/>
          </a:p>
        </p:txBody>
      </p:sp>
      <p:sp>
        <p:nvSpPr>
          <p:cNvPr id="407" name="Google Shape;407;p44"/>
          <p:cNvSpPr txBox="1"/>
          <p:nvPr/>
        </p:nvSpPr>
        <p:spPr>
          <a:xfrm>
            <a:off x="-10125" y="4804800"/>
            <a:ext cx="9144000" cy="5001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400">
                <a:solidFill>
                  <a:schemeClr val="lt1"/>
                </a:solidFill>
                <a:latin typeface="Montserrat"/>
                <a:ea typeface="Montserrat"/>
                <a:cs typeface="Montserrat"/>
                <a:sym typeface="Montserrat"/>
              </a:rPr>
              <a:t>1.  NOLA Public Schools District Performance Score Shows Improvement. (n.d.). NOLA Public Schools. https://nolapublicschools.com/news-blog/nola-public-schools-district-performance-score-shows-improvement-1#:~:text=The%20district%20improved%20its%20overall</a:t>
            </a:r>
            <a:endParaRPr sz="400" i="1">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400">
                <a:solidFill>
                  <a:schemeClr val="lt1"/>
                </a:solidFill>
                <a:latin typeface="Montserrat"/>
                <a:ea typeface="Montserrat"/>
                <a:cs typeface="Montserrat"/>
                <a:sym typeface="Montserrat"/>
              </a:rPr>
              <a:t>2.Why is Louisiana ranked so low in education? | United Teachers of New Orleans. (2018, January 31). Utno.la.aft.org. https://utno.la.aft.org/news/why-louisiana-ranked-so-low-education</a:t>
            </a:r>
            <a:endParaRPr sz="4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400">
                <a:solidFill>
                  <a:schemeClr val="lt1"/>
                </a:solidFill>
                <a:latin typeface="Montserrat"/>
                <a:ea typeface="Montserrat"/>
                <a:cs typeface="Montserrat"/>
                <a:sym typeface="Montserrat"/>
              </a:rPr>
              <a:t>3. Mackel, T. (2023, May 16). Abandoned, dilapidated: NOLA Public Schools has 30 unused properties. WDSU. https://www.wdsu.com/article/louisiana-nola-public-schools-unsused-property/43772441</a:t>
            </a:r>
            <a:endParaRPr sz="4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40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450">
              <a:solidFill>
                <a:schemeClr val="lt1"/>
              </a:solidFill>
              <a:latin typeface="Montserrat"/>
              <a:ea typeface="Montserrat"/>
              <a:cs typeface="Montserrat"/>
              <a:sym typeface="Montserrat"/>
            </a:endParaRPr>
          </a:p>
        </p:txBody>
      </p:sp>
      <p:sp>
        <p:nvSpPr>
          <p:cNvPr id="408" name="Google Shape;408;p44"/>
          <p:cNvSpPr txBox="1">
            <a:spLocks noGrp="1"/>
          </p:cNvSpPr>
          <p:nvPr>
            <p:ph type="title" idx="4294967295"/>
          </p:nvPr>
        </p:nvSpPr>
        <p:spPr>
          <a:xfrm>
            <a:off x="112925" y="1436150"/>
            <a:ext cx="2751600" cy="14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accent1"/>
                </a:solidFill>
              </a:rPr>
              <a:t>“...Our education spending has been frozen for most of the past decade.” </a:t>
            </a:r>
            <a:endParaRPr sz="1400">
              <a:solidFill>
                <a:schemeClr val="accent1"/>
              </a:solidFill>
            </a:endParaRPr>
          </a:p>
          <a:p>
            <a:pPr marL="0" lvl="0" indent="0" algn="l" rtl="0">
              <a:spcBef>
                <a:spcPts val="1600"/>
              </a:spcBef>
              <a:spcAft>
                <a:spcPts val="1600"/>
              </a:spcAft>
              <a:buClr>
                <a:schemeClr val="dk1"/>
              </a:buClr>
              <a:buSzPts val="1100"/>
              <a:buFont typeface="Arial"/>
              <a:buNone/>
            </a:pPr>
            <a:r>
              <a:rPr lang="en" sz="1400">
                <a:solidFill>
                  <a:srgbClr val="111111"/>
                </a:solidFill>
              </a:rPr>
              <a:t>- United Teachers of New Orleans </a:t>
            </a:r>
            <a:r>
              <a:rPr lang="en" sz="1400" baseline="30000">
                <a:solidFill>
                  <a:srgbClr val="111111"/>
                </a:solidFill>
              </a:rPr>
              <a:t>2</a:t>
            </a:r>
            <a:endParaRPr sz="1400" baseline="30000">
              <a:solidFill>
                <a:srgbClr val="111111"/>
              </a:solidFill>
            </a:endParaRPr>
          </a:p>
        </p:txBody>
      </p:sp>
      <p:sp>
        <p:nvSpPr>
          <p:cNvPr id="409" name="Google Shape;409;p44"/>
          <p:cNvSpPr txBox="1"/>
          <p:nvPr/>
        </p:nvSpPr>
        <p:spPr>
          <a:xfrm>
            <a:off x="112925" y="797750"/>
            <a:ext cx="584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chemeClr val="accent1"/>
              </a:solidFill>
              <a:latin typeface="Montserrat"/>
              <a:ea typeface="Montserrat"/>
              <a:cs typeface="Montserrat"/>
              <a:sym typeface="Montserrat"/>
            </a:endParaRPr>
          </a:p>
          <a:p>
            <a:pPr marL="0" lvl="0" indent="0" algn="l" rtl="0">
              <a:spcBef>
                <a:spcPts val="0"/>
              </a:spcBef>
              <a:spcAft>
                <a:spcPts val="0"/>
              </a:spcAft>
              <a:buNone/>
            </a:pPr>
            <a:r>
              <a:rPr lang="en" b="1">
                <a:solidFill>
                  <a:schemeClr val="dk1"/>
                </a:solidFill>
                <a:latin typeface="Montserrat"/>
                <a:ea typeface="Montserrat"/>
                <a:cs typeface="Montserrat"/>
                <a:sym typeface="Montserrat"/>
              </a:rPr>
              <a:t>New Orleans has a </a:t>
            </a:r>
            <a:r>
              <a:rPr lang="en" b="1">
                <a:solidFill>
                  <a:srgbClr val="FF0000"/>
                </a:solidFill>
                <a:latin typeface="Montserrat"/>
                <a:ea typeface="Montserrat"/>
                <a:cs typeface="Montserrat"/>
                <a:sym typeface="Montserrat"/>
              </a:rPr>
              <a:t>C-letter</a:t>
            </a:r>
            <a:r>
              <a:rPr lang="en" b="1">
                <a:solidFill>
                  <a:schemeClr val="dk1"/>
                </a:solidFill>
                <a:latin typeface="Montserrat"/>
                <a:ea typeface="Montserrat"/>
                <a:cs typeface="Montserrat"/>
                <a:sym typeface="Montserrat"/>
              </a:rPr>
              <a:t> grade for its education system</a:t>
            </a:r>
            <a:r>
              <a:rPr lang="en">
                <a:solidFill>
                  <a:schemeClr val="dk1"/>
                </a:solidFill>
                <a:latin typeface="Montserrat"/>
                <a:ea typeface="Montserrat"/>
                <a:cs typeface="Montserrat"/>
                <a:sym typeface="Montserrat"/>
              </a:rPr>
              <a:t>.</a:t>
            </a:r>
            <a:r>
              <a:rPr lang="en" sz="1200" b="1">
                <a:solidFill>
                  <a:schemeClr val="dk1"/>
                </a:solidFill>
                <a:latin typeface="Montserrat"/>
                <a:ea typeface="Montserrat"/>
                <a:cs typeface="Montserrat"/>
                <a:sym typeface="Montserrat"/>
              </a:rPr>
              <a:t>¹</a:t>
            </a:r>
            <a:endParaRPr>
              <a:solidFill>
                <a:schemeClr val="dk1"/>
              </a:solidFill>
              <a:latin typeface="Montserrat"/>
              <a:ea typeface="Montserrat"/>
              <a:cs typeface="Montserrat"/>
              <a:sym typeface="Montserrat"/>
            </a:endParaRPr>
          </a:p>
        </p:txBody>
      </p:sp>
      <p:sp>
        <p:nvSpPr>
          <p:cNvPr id="410" name="Google Shape;410;p44"/>
          <p:cNvSpPr txBox="1"/>
          <p:nvPr/>
        </p:nvSpPr>
        <p:spPr>
          <a:xfrm>
            <a:off x="112925" y="3472375"/>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Maintenance of unused schools costs the education system </a:t>
            </a:r>
            <a:r>
              <a:rPr lang="en" b="1">
                <a:solidFill>
                  <a:schemeClr val="dk1"/>
                </a:solidFill>
                <a:latin typeface="Montserrat"/>
                <a:ea typeface="Montserrat"/>
                <a:cs typeface="Montserrat"/>
                <a:sym typeface="Montserrat"/>
              </a:rPr>
              <a:t>$500,000</a:t>
            </a:r>
            <a:r>
              <a:rPr lang="en">
                <a:solidFill>
                  <a:schemeClr val="dk1"/>
                </a:solidFill>
                <a:latin typeface="Montserrat"/>
                <a:ea typeface="Montserrat"/>
                <a:cs typeface="Montserrat"/>
                <a:sym typeface="Montserrat"/>
              </a:rPr>
              <a:t> annually. </a:t>
            </a:r>
            <a:r>
              <a:rPr lang="en" baseline="30000">
                <a:solidFill>
                  <a:schemeClr val="dk1"/>
                </a:solidFill>
                <a:latin typeface="Montserrat"/>
                <a:ea typeface="Montserrat"/>
                <a:cs typeface="Montserrat"/>
                <a:sym typeface="Montserrat"/>
              </a:rPr>
              <a:t>3</a:t>
            </a:r>
            <a:endParaRPr baseline="30000">
              <a:solidFill>
                <a:schemeClr val="dk1"/>
              </a:solidFill>
              <a:latin typeface="Montserrat"/>
              <a:ea typeface="Montserrat"/>
              <a:cs typeface="Montserrat"/>
              <a:sym typeface="Montserrat"/>
            </a:endParaRPr>
          </a:p>
        </p:txBody>
      </p:sp>
      <p:sp>
        <p:nvSpPr>
          <p:cNvPr id="411" name="Google Shape;411;p44"/>
          <p:cNvSpPr txBox="1"/>
          <p:nvPr/>
        </p:nvSpPr>
        <p:spPr>
          <a:xfrm>
            <a:off x="2918625" y="3554950"/>
            <a:ext cx="3286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If the Office of Homeless Services and Strategy purchased schools, </a:t>
            </a:r>
            <a:r>
              <a:rPr lang="en" b="1">
                <a:solidFill>
                  <a:srgbClr val="2A5C15"/>
                </a:solidFill>
                <a:latin typeface="Montserrat"/>
                <a:ea typeface="Montserrat"/>
                <a:cs typeface="Montserrat"/>
                <a:sym typeface="Montserrat"/>
              </a:rPr>
              <a:t>it would put money towards education</a:t>
            </a:r>
            <a:r>
              <a:rPr lang="en" b="1">
                <a:solidFill>
                  <a:schemeClr val="dk1"/>
                </a:solidFill>
                <a:latin typeface="Montserrat"/>
                <a:ea typeface="Montserrat"/>
                <a:cs typeface="Montserrat"/>
                <a:sym typeface="Montserrat"/>
              </a:rPr>
              <a:t>!</a:t>
            </a:r>
            <a:endParaRPr b="1">
              <a:solidFill>
                <a:schemeClr val="dk1"/>
              </a:solidFill>
              <a:latin typeface="Montserrat"/>
              <a:ea typeface="Montserrat"/>
              <a:cs typeface="Montserrat"/>
              <a:sym typeface="Montserrat"/>
            </a:endParaRPr>
          </a:p>
        </p:txBody>
      </p:sp>
      <p:sp>
        <p:nvSpPr>
          <p:cNvPr id="412" name="Google Shape;412;p44"/>
          <p:cNvSpPr txBox="1"/>
          <p:nvPr/>
        </p:nvSpPr>
        <p:spPr>
          <a:xfrm>
            <a:off x="2919475" y="1406400"/>
            <a:ext cx="3150900" cy="2339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a:solidFill>
                  <a:schemeClr val="dk1"/>
                </a:solidFill>
                <a:latin typeface="Montserrat"/>
                <a:ea typeface="Montserrat"/>
                <a:cs typeface="Montserrat"/>
                <a:sym typeface="Montserrat"/>
              </a:rPr>
              <a:t>"We have a shrinking population and school population. </a:t>
            </a:r>
            <a:r>
              <a:rPr lang="en" b="1">
                <a:solidFill>
                  <a:schemeClr val="dk1"/>
                </a:solidFill>
                <a:latin typeface="Montserrat"/>
                <a:ea typeface="Montserrat"/>
                <a:cs typeface="Montserrat"/>
                <a:sym typeface="Montserrat"/>
              </a:rPr>
              <a:t>Those buildings need to get put back into use</a:t>
            </a:r>
            <a:r>
              <a:rPr lang="en">
                <a:solidFill>
                  <a:schemeClr val="dk1"/>
                </a:solidFill>
                <a:latin typeface="Montserrat"/>
                <a:ea typeface="Montserrat"/>
                <a:cs typeface="Montserrat"/>
                <a:sym typeface="Montserrat"/>
              </a:rPr>
              <a:t>…I think </a:t>
            </a:r>
            <a:r>
              <a:rPr lang="en" b="1">
                <a:solidFill>
                  <a:schemeClr val="dk1"/>
                </a:solidFill>
                <a:latin typeface="Montserrat"/>
                <a:ea typeface="Montserrat"/>
                <a:cs typeface="Montserrat"/>
                <a:sym typeface="Montserrat"/>
              </a:rPr>
              <a:t>the best thing is to sell.</a:t>
            </a: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b="1">
                <a:solidFill>
                  <a:schemeClr val="dk1"/>
                </a:solidFill>
                <a:latin typeface="Montserrat"/>
                <a:ea typeface="Montserrat"/>
                <a:cs typeface="Montserrat"/>
                <a:sym typeface="Montserrat"/>
              </a:rPr>
              <a:t>- Woody Koppel, former Orleans Parish School Board (OPSB) member </a:t>
            </a:r>
            <a:r>
              <a:rPr lang="en" b="1" baseline="30000">
                <a:solidFill>
                  <a:schemeClr val="dk1"/>
                </a:solidFill>
                <a:latin typeface="Montserrat"/>
                <a:ea typeface="Montserrat"/>
                <a:cs typeface="Montserrat"/>
                <a:sym typeface="Montserrat"/>
              </a:rPr>
              <a:t>3</a:t>
            </a:r>
            <a:endParaRPr b="1" baseline="30000">
              <a:solidFill>
                <a:schemeClr val="dk1"/>
              </a:solidFill>
              <a:latin typeface="Montserrat"/>
              <a:ea typeface="Montserrat"/>
              <a:cs typeface="Montserrat"/>
              <a:sym typeface="Montserrat"/>
            </a:endParaRPr>
          </a:p>
          <a:p>
            <a:pPr marL="0" lvl="0" indent="0" algn="l" rtl="0">
              <a:lnSpc>
                <a:spcPct val="150000"/>
              </a:lnSpc>
              <a:spcBef>
                <a:spcPts val="0"/>
              </a:spcBef>
              <a:spcAft>
                <a:spcPts val="0"/>
              </a:spcAft>
              <a:buNone/>
            </a:pPr>
            <a:endParaRPr>
              <a:latin typeface="Montserrat"/>
              <a:ea typeface="Montserrat"/>
              <a:cs typeface="Montserrat"/>
              <a:sym typeface="Montserrat"/>
            </a:endParaRPr>
          </a:p>
        </p:txBody>
      </p:sp>
      <p:sp>
        <p:nvSpPr>
          <p:cNvPr id="413" name="Google Shape;413;p44"/>
          <p:cNvSpPr txBox="1"/>
          <p:nvPr/>
        </p:nvSpPr>
        <p:spPr>
          <a:xfrm>
            <a:off x="6125775" y="1045850"/>
            <a:ext cx="2942700" cy="384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a:solidFill>
                  <a:schemeClr val="dk1"/>
                </a:solidFill>
                <a:latin typeface="Montserrat"/>
                <a:ea typeface="Montserrat"/>
                <a:cs typeface="Montserrat"/>
                <a:sym typeface="Montserrat"/>
              </a:rPr>
              <a:t>“A lot of these properties are not located in areas that would lend themselves to a lease. </a:t>
            </a:r>
            <a:r>
              <a:rPr lang="en" b="1">
                <a:solidFill>
                  <a:schemeClr val="dk1"/>
                </a:solidFill>
                <a:latin typeface="Montserrat"/>
                <a:ea typeface="Montserrat"/>
                <a:cs typeface="Montserrat"/>
                <a:sym typeface="Montserrat"/>
              </a:rPr>
              <a:t>It would be more advantageous to sell them to people </a:t>
            </a:r>
            <a:r>
              <a:rPr lang="en">
                <a:solidFill>
                  <a:schemeClr val="dk1"/>
                </a:solidFill>
                <a:latin typeface="Montserrat"/>
                <a:ea typeface="Montserrat"/>
                <a:cs typeface="Montserrat"/>
                <a:sym typeface="Montserrat"/>
              </a:rPr>
              <a:t>and </a:t>
            </a:r>
            <a:r>
              <a:rPr lang="en" b="1">
                <a:solidFill>
                  <a:schemeClr val="dk1"/>
                </a:solidFill>
                <a:latin typeface="Montserrat"/>
                <a:ea typeface="Montserrat"/>
                <a:cs typeface="Montserrat"/>
                <a:sym typeface="Montserrat"/>
              </a:rPr>
              <a:t>use them how they deem fit</a:t>
            </a: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a:solidFill>
                  <a:schemeClr val="dk1"/>
                </a:solidFill>
                <a:latin typeface="Montserrat"/>
                <a:ea typeface="Montserrat"/>
                <a:cs typeface="Montserrat"/>
                <a:sym typeface="Montserrat"/>
              </a:rPr>
              <a:t>“Regardless if the sites are sold, or leased, the owner at Coffee Science just wants action for </a:t>
            </a:r>
            <a:r>
              <a:rPr lang="en" b="1">
                <a:solidFill>
                  <a:srgbClr val="FF0000"/>
                </a:solidFill>
                <a:latin typeface="Montserrat"/>
                <a:ea typeface="Montserrat"/>
                <a:cs typeface="Montserrat"/>
                <a:sym typeface="Montserrat"/>
              </a:rPr>
              <a:t>the neighborhood eyesore</a:t>
            </a: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
                <a:solidFill>
                  <a:schemeClr val="dk1"/>
                </a:solidFill>
                <a:latin typeface="Montserrat"/>
                <a:ea typeface="Montserrat"/>
                <a:cs typeface="Montserrat"/>
                <a:sym typeface="Montserrat"/>
              </a:rPr>
              <a:t>- Local Business Owner </a:t>
            </a:r>
            <a:r>
              <a:rPr lang="en" baseline="30000">
                <a:solidFill>
                  <a:schemeClr val="dk1"/>
                </a:solidFill>
                <a:latin typeface="Montserrat"/>
                <a:ea typeface="Montserrat"/>
                <a:cs typeface="Montserrat"/>
                <a:sym typeface="Montserrat"/>
              </a:rPr>
              <a:t>3</a:t>
            </a:r>
            <a:endParaRPr baseline="3000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a:solidFill>
                <a:schemeClr val="dk1"/>
              </a:solidFill>
              <a:latin typeface="Montserrat"/>
              <a:ea typeface="Montserrat"/>
              <a:cs typeface="Montserrat"/>
              <a:sym typeface="Montserrat"/>
            </a:endParaRPr>
          </a:p>
        </p:txBody>
      </p:sp>
      <p:sp>
        <p:nvSpPr>
          <p:cNvPr id="414" name="Google Shape;414;p44"/>
          <p:cNvSpPr txBox="1"/>
          <p:nvPr/>
        </p:nvSpPr>
        <p:spPr>
          <a:xfrm>
            <a:off x="6313175" y="624600"/>
            <a:ext cx="2541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00" b="1">
              <a:solidFill>
                <a:schemeClr val="accent1"/>
              </a:solidFill>
              <a:latin typeface="Montserrat"/>
              <a:ea typeface="Montserrat"/>
              <a:cs typeface="Montserrat"/>
              <a:sym typeface="Montserrat"/>
            </a:endParaRPr>
          </a:p>
          <a:p>
            <a:pPr marL="0" lvl="0" indent="0" algn="l" rtl="0">
              <a:spcBef>
                <a:spcPts val="0"/>
              </a:spcBef>
              <a:spcAft>
                <a:spcPts val="0"/>
              </a:spcAft>
              <a:buNone/>
            </a:pPr>
            <a:r>
              <a:rPr lang="en" b="1">
                <a:solidFill>
                  <a:schemeClr val="dk1"/>
                </a:solidFill>
                <a:latin typeface="Montserrat"/>
                <a:ea typeface="Montserrat"/>
                <a:cs typeface="Montserrat"/>
                <a:sym typeface="Montserrat"/>
              </a:rPr>
              <a:t>Productivity &amp; Aesthetic </a:t>
            </a:r>
            <a:endParaRPr>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8"/>
        <p:cNvGrpSpPr/>
        <p:nvPr/>
      </p:nvGrpSpPr>
      <p:grpSpPr>
        <a:xfrm>
          <a:off x="0" y="0"/>
          <a:ext cx="0" cy="0"/>
          <a:chOff x="0" y="0"/>
          <a:chExt cx="0" cy="0"/>
        </a:xfrm>
      </p:grpSpPr>
      <p:sp>
        <p:nvSpPr>
          <p:cNvPr id="419" name="Google Shape;419;p45"/>
          <p:cNvSpPr txBox="1">
            <a:spLocks noGrp="1"/>
          </p:cNvSpPr>
          <p:nvPr>
            <p:ph type="title"/>
          </p:nvPr>
        </p:nvSpPr>
        <p:spPr>
          <a:xfrm>
            <a:off x="717800" y="383175"/>
            <a:ext cx="7708200" cy="93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Structured Housing System </a:t>
            </a:r>
            <a:endParaRPr/>
          </a:p>
        </p:txBody>
      </p:sp>
      <p:sp>
        <p:nvSpPr>
          <p:cNvPr id="420" name="Google Shape;420;p45"/>
          <p:cNvSpPr/>
          <p:nvPr/>
        </p:nvSpPr>
        <p:spPr>
          <a:xfrm>
            <a:off x="713225" y="2590875"/>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5"/>
          <p:cNvSpPr/>
          <p:nvPr/>
        </p:nvSpPr>
        <p:spPr>
          <a:xfrm>
            <a:off x="3282625" y="2279425"/>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5"/>
          <p:cNvSpPr/>
          <p:nvPr/>
        </p:nvSpPr>
        <p:spPr>
          <a:xfrm>
            <a:off x="5852025" y="1976450"/>
            <a:ext cx="25695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5"/>
          <p:cNvSpPr/>
          <p:nvPr/>
        </p:nvSpPr>
        <p:spPr>
          <a:xfrm rot="5400000">
            <a:off x="3029775" y="2435150"/>
            <a:ext cx="4146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5"/>
          <p:cNvSpPr/>
          <p:nvPr/>
        </p:nvSpPr>
        <p:spPr>
          <a:xfrm rot="5400000">
            <a:off x="5600575" y="2127200"/>
            <a:ext cx="404700" cy="10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5"/>
          <p:cNvSpPr txBox="1">
            <a:spLocks noGrp="1"/>
          </p:cNvSpPr>
          <p:nvPr>
            <p:ph type="subTitle" idx="4294967295"/>
          </p:nvPr>
        </p:nvSpPr>
        <p:spPr>
          <a:xfrm>
            <a:off x="918625" y="1974500"/>
            <a:ext cx="21588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300" b="1">
                <a:solidFill>
                  <a:schemeClr val="accent1"/>
                </a:solidFill>
              </a:rPr>
              <a:t>Tier 1 - Established NOLA Shelters</a:t>
            </a:r>
            <a:endParaRPr sz="1300" b="1">
              <a:solidFill>
                <a:schemeClr val="accent1"/>
              </a:solidFill>
            </a:endParaRPr>
          </a:p>
        </p:txBody>
      </p:sp>
      <p:sp>
        <p:nvSpPr>
          <p:cNvPr id="426" name="Google Shape;426;p45"/>
          <p:cNvSpPr txBox="1">
            <a:spLocks noGrp="1"/>
          </p:cNvSpPr>
          <p:nvPr>
            <p:ph type="subTitle" idx="4294967295"/>
          </p:nvPr>
        </p:nvSpPr>
        <p:spPr>
          <a:xfrm>
            <a:off x="3447575" y="1764100"/>
            <a:ext cx="21588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b="1">
                <a:solidFill>
                  <a:schemeClr val="accent1"/>
                </a:solidFill>
              </a:rPr>
              <a:t>Tier 2 - In Unit (SRO)</a:t>
            </a:r>
            <a:endParaRPr sz="1400" b="1">
              <a:solidFill>
                <a:schemeClr val="accent1"/>
              </a:solidFill>
            </a:endParaRPr>
          </a:p>
        </p:txBody>
      </p:sp>
      <p:sp>
        <p:nvSpPr>
          <p:cNvPr id="427" name="Google Shape;427;p45"/>
          <p:cNvSpPr txBox="1">
            <a:spLocks noGrp="1"/>
          </p:cNvSpPr>
          <p:nvPr>
            <p:ph type="subTitle" idx="4294967295"/>
          </p:nvPr>
        </p:nvSpPr>
        <p:spPr>
          <a:xfrm>
            <a:off x="6137625" y="1471875"/>
            <a:ext cx="2213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b="1">
                <a:solidFill>
                  <a:schemeClr val="accent1"/>
                </a:solidFill>
              </a:rPr>
              <a:t>Tier 3 - In Unit (SRO) </a:t>
            </a:r>
            <a:endParaRPr sz="1400" b="1">
              <a:solidFill>
                <a:schemeClr val="accent1"/>
              </a:solidFill>
            </a:endParaRPr>
          </a:p>
        </p:txBody>
      </p:sp>
      <p:sp>
        <p:nvSpPr>
          <p:cNvPr id="428" name="Google Shape;428;p45"/>
          <p:cNvSpPr txBox="1">
            <a:spLocks noGrp="1"/>
          </p:cNvSpPr>
          <p:nvPr>
            <p:ph type="subTitle" idx="4294967295"/>
          </p:nvPr>
        </p:nvSpPr>
        <p:spPr>
          <a:xfrm>
            <a:off x="581400" y="2694075"/>
            <a:ext cx="2796900" cy="1434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b="1">
                <a:solidFill>
                  <a:schemeClr val="dk1"/>
                </a:solidFill>
              </a:rPr>
              <a:t>40% </a:t>
            </a:r>
            <a:r>
              <a:rPr lang="en" sz="1200">
                <a:solidFill>
                  <a:schemeClr val="dk1"/>
                </a:solidFill>
              </a:rPr>
              <a:t>of all residents</a:t>
            </a:r>
            <a:endParaRPr sz="1200">
              <a:solidFill>
                <a:schemeClr val="dk1"/>
              </a:solidFill>
            </a:endParaRPr>
          </a:p>
          <a:p>
            <a:pPr marL="457200" lvl="0" indent="-304800" algn="l" rtl="0">
              <a:spcBef>
                <a:spcPts val="0"/>
              </a:spcBef>
              <a:spcAft>
                <a:spcPts val="0"/>
              </a:spcAft>
              <a:buSzPts val="1200"/>
              <a:buChar char="●"/>
            </a:pPr>
            <a:r>
              <a:rPr lang="en" sz="1200">
                <a:solidFill>
                  <a:schemeClr val="dk1"/>
                </a:solidFill>
              </a:rPr>
              <a:t>Shelter-style housing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Requires </a:t>
            </a:r>
            <a:r>
              <a:rPr lang="en" sz="1200" b="1">
                <a:solidFill>
                  <a:schemeClr val="dk1"/>
                </a:solidFill>
              </a:rPr>
              <a:t>no cost</a:t>
            </a:r>
            <a:r>
              <a:rPr lang="en" sz="1200">
                <a:solidFill>
                  <a:schemeClr val="dk1"/>
                </a:solidFill>
              </a:rPr>
              <a:t> to stay in </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Avg. </a:t>
            </a:r>
            <a:r>
              <a:rPr lang="en" sz="1200" b="1">
                <a:solidFill>
                  <a:schemeClr val="dk1"/>
                </a:solidFill>
              </a:rPr>
              <a:t>30-90 day</a:t>
            </a:r>
            <a:r>
              <a:rPr lang="en" sz="1200">
                <a:solidFill>
                  <a:schemeClr val="dk1"/>
                </a:solidFill>
              </a:rPr>
              <a:t> stay </a:t>
            </a:r>
            <a:endParaRPr sz="1200">
              <a:solidFill>
                <a:schemeClr val="dk1"/>
              </a:solidFill>
            </a:endParaRPr>
          </a:p>
        </p:txBody>
      </p:sp>
      <p:sp>
        <p:nvSpPr>
          <p:cNvPr id="429" name="Google Shape;429;p45"/>
          <p:cNvSpPr txBox="1">
            <a:spLocks noGrp="1"/>
          </p:cNvSpPr>
          <p:nvPr>
            <p:ph type="subTitle" idx="4294967295"/>
          </p:nvPr>
        </p:nvSpPr>
        <p:spPr>
          <a:xfrm>
            <a:off x="3282625" y="2383100"/>
            <a:ext cx="2569500" cy="14343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en" sz="1000" b="1">
                <a:solidFill>
                  <a:schemeClr val="dk1"/>
                </a:solidFill>
              </a:rPr>
              <a:t>40% </a:t>
            </a:r>
            <a:r>
              <a:rPr lang="en" sz="1000">
                <a:solidFill>
                  <a:schemeClr val="dk1"/>
                </a:solidFill>
              </a:rPr>
              <a:t>of all residents </a:t>
            </a:r>
            <a:endParaRPr sz="1000">
              <a:solidFill>
                <a:schemeClr val="dk1"/>
              </a:solidFill>
            </a:endParaRPr>
          </a:p>
          <a:p>
            <a:pPr marL="457200" lvl="0" indent="-292100" algn="l" rtl="0">
              <a:spcBef>
                <a:spcPts val="0"/>
              </a:spcBef>
              <a:spcAft>
                <a:spcPts val="0"/>
              </a:spcAft>
              <a:buSzPts val="1000"/>
              <a:buChar char="●"/>
            </a:pPr>
            <a:r>
              <a:rPr lang="en" sz="1000" b="1">
                <a:solidFill>
                  <a:schemeClr val="dk1"/>
                </a:solidFill>
              </a:rPr>
              <a:t>Unit-style </a:t>
            </a:r>
            <a:r>
              <a:rPr lang="en" sz="1000">
                <a:solidFill>
                  <a:schemeClr val="dk1"/>
                </a:solidFill>
              </a:rPr>
              <a:t>housing </a:t>
            </a:r>
            <a:endParaRPr sz="1000">
              <a:solidFill>
                <a:schemeClr val="dk1"/>
              </a:solidFill>
            </a:endParaRPr>
          </a:p>
          <a:p>
            <a:pPr marL="457200" lvl="0" indent="-292100" algn="l" rtl="0">
              <a:spcBef>
                <a:spcPts val="0"/>
              </a:spcBef>
              <a:spcAft>
                <a:spcPts val="0"/>
              </a:spcAft>
              <a:buSzPts val="1000"/>
              <a:buChar char="●"/>
            </a:pPr>
            <a:r>
              <a:rPr lang="en" sz="1000">
                <a:solidFill>
                  <a:schemeClr val="dk1"/>
                </a:solidFill>
              </a:rPr>
              <a:t>Requires a </a:t>
            </a:r>
            <a:r>
              <a:rPr lang="en" sz="1000" b="1">
                <a:solidFill>
                  <a:schemeClr val="dk1"/>
                </a:solidFill>
              </a:rPr>
              <a:t>subsidized fee</a:t>
            </a:r>
            <a:r>
              <a:rPr lang="en" sz="1000">
                <a:solidFill>
                  <a:schemeClr val="dk1"/>
                </a:solidFill>
              </a:rPr>
              <a:t> ($300 adjusted per month) </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Avg. </a:t>
            </a:r>
            <a:r>
              <a:rPr lang="en" sz="1000" b="1">
                <a:solidFill>
                  <a:schemeClr val="dk1"/>
                </a:solidFill>
              </a:rPr>
              <a:t>100 day</a:t>
            </a:r>
            <a:r>
              <a:rPr lang="en" sz="1000">
                <a:solidFill>
                  <a:schemeClr val="dk1"/>
                </a:solidFill>
              </a:rPr>
              <a:t> stay </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Must prove that they are </a:t>
            </a:r>
            <a:r>
              <a:rPr lang="en" sz="1000" b="1">
                <a:solidFill>
                  <a:schemeClr val="dk1"/>
                </a:solidFill>
              </a:rPr>
              <a:t>on the track for job training or skills </a:t>
            </a:r>
            <a:r>
              <a:rPr lang="en" sz="1000">
                <a:solidFill>
                  <a:schemeClr val="dk1"/>
                </a:solidFill>
              </a:rPr>
              <a:t>OR </a:t>
            </a:r>
            <a:r>
              <a:rPr lang="en" sz="1000" b="1">
                <a:solidFill>
                  <a:schemeClr val="dk1"/>
                </a:solidFill>
              </a:rPr>
              <a:t>on SSDI/SSI</a:t>
            </a:r>
            <a:endParaRPr sz="1000" b="1">
              <a:solidFill>
                <a:schemeClr val="dk1"/>
              </a:solidFill>
            </a:endParaRPr>
          </a:p>
          <a:p>
            <a:pPr marL="457200" lvl="0" indent="-292100" algn="l" rtl="0">
              <a:spcBef>
                <a:spcPts val="0"/>
              </a:spcBef>
              <a:spcAft>
                <a:spcPts val="0"/>
              </a:spcAft>
              <a:buClr>
                <a:schemeClr val="dk1"/>
              </a:buClr>
              <a:buSzPts val="1000"/>
              <a:buChar char="●"/>
            </a:pPr>
            <a:r>
              <a:rPr lang="en" sz="1000" b="1">
                <a:solidFill>
                  <a:schemeClr val="dk1"/>
                </a:solidFill>
              </a:rPr>
              <a:t>50 spots</a:t>
            </a:r>
            <a:r>
              <a:rPr lang="en" sz="1000">
                <a:solidFill>
                  <a:schemeClr val="dk1"/>
                </a:solidFill>
              </a:rPr>
              <a:t> reserved for </a:t>
            </a:r>
            <a:r>
              <a:rPr lang="en" sz="1000" b="1">
                <a:solidFill>
                  <a:schemeClr val="dk1"/>
                </a:solidFill>
              </a:rPr>
              <a:t>people with disabilities</a:t>
            </a:r>
            <a:r>
              <a:rPr lang="en" sz="1000">
                <a:solidFill>
                  <a:schemeClr val="dk1"/>
                </a:solidFill>
              </a:rPr>
              <a:t> not able to obtain SSDI/SSI or a career (signed off by career coordinator)</a:t>
            </a:r>
            <a:endParaRPr sz="1000">
              <a:solidFill>
                <a:schemeClr val="dk1"/>
              </a:solidFill>
            </a:endParaRPr>
          </a:p>
        </p:txBody>
      </p:sp>
      <p:sp>
        <p:nvSpPr>
          <p:cNvPr id="430" name="Google Shape;430;p45"/>
          <p:cNvSpPr txBox="1">
            <a:spLocks noGrp="1"/>
          </p:cNvSpPr>
          <p:nvPr>
            <p:ph type="subTitle" idx="4294967295"/>
          </p:nvPr>
        </p:nvSpPr>
        <p:spPr>
          <a:xfrm>
            <a:off x="5852025" y="2079650"/>
            <a:ext cx="2949000" cy="2351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100" b="1">
                <a:solidFill>
                  <a:schemeClr val="dk1"/>
                </a:solidFill>
              </a:rPr>
              <a:t>20%</a:t>
            </a:r>
            <a:r>
              <a:rPr lang="en" sz="1100">
                <a:solidFill>
                  <a:schemeClr val="dk1"/>
                </a:solidFill>
              </a:rPr>
              <a:t> of all residents </a:t>
            </a:r>
            <a:endParaRPr sz="1100">
              <a:solidFill>
                <a:schemeClr val="dk1"/>
              </a:solidFill>
            </a:endParaRPr>
          </a:p>
          <a:p>
            <a:pPr marL="457200" lvl="0" indent="-298450" algn="l" rtl="0">
              <a:spcBef>
                <a:spcPts val="0"/>
              </a:spcBef>
              <a:spcAft>
                <a:spcPts val="0"/>
              </a:spcAft>
              <a:buSzPts val="1100"/>
              <a:buChar char="●"/>
            </a:pPr>
            <a:r>
              <a:rPr lang="en" sz="1100">
                <a:solidFill>
                  <a:schemeClr val="dk1"/>
                </a:solidFill>
              </a:rPr>
              <a:t>Has an</a:t>
            </a:r>
            <a:r>
              <a:rPr lang="en" sz="1100" b="1">
                <a:solidFill>
                  <a:schemeClr val="dk1"/>
                </a:solidFill>
              </a:rPr>
              <a:t> affordable monthly fee</a:t>
            </a:r>
            <a:r>
              <a:rPr lang="en" sz="1100">
                <a:solidFill>
                  <a:schemeClr val="dk1"/>
                </a:solidFill>
              </a:rPr>
              <a:t> ($650 per month)</a:t>
            </a:r>
            <a:endParaRPr sz="1100">
              <a:solidFill>
                <a:schemeClr val="dk1"/>
              </a:solidFill>
            </a:endParaRPr>
          </a:p>
          <a:p>
            <a:pPr marL="457200" lvl="0" indent="-298450" algn="l" rtl="0">
              <a:spcBef>
                <a:spcPts val="0"/>
              </a:spcBef>
              <a:spcAft>
                <a:spcPts val="0"/>
              </a:spcAft>
              <a:buSzPts val="1100"/>
              <a:buChar char="●"/>
            </a:pPr>
            <a:r>
              <a:rPr lang="en" sz="1100">
                <a:solidFill>
                  <a:schemeClr val="dk1"/>
                </a:solidFill>
              </a:rPr>
              <a:t>Apartment-style housing </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Must have proof that they have been </a:t>
            </a:r>
            <a:r>
              <a:rPr lang="en" sz="1100" b="1">
                <a:solidFill>
                  <a:schemeClr val="dk1"/>
                </a:solidFill>
              </a:rPr>
              <a:t>working for over 10 days or on SSDI</a:t>
            </a:r>
            <a:endParaRPr sz="1100" b="1">
              <a:solidFill>
                <a:schemeClr val="dk1"/>
              </a:solidFill>
            </a:endParaRPr>
          </a:p>
          <a:p>
            <a:pPr marL="457200" lvl="0" indent="-298450" algn="l" rtl="0">
              <a:spcBef>
                <a:spcPts val="0"/>
              </a:spcBef>
              <a:spcAft>
                <a:spcPts val="0"/>
              </a:spcAft>
              <a:buClr>
                <a:schemeClr val="dk1"/>
              </a:buClr>
              <a:buSzPts val="1100"/>
              <a:buChar char="●"/>
            </a:pPr>
            <a:r>
              <a:rPr lang="en" sz="1100" b="1">
                <a:solidFill>
                  <a:schemeClr val="dk1"/>
                </a:solidFill>
              </a:rPr>
              <a:t>50 spots </a:t>
            </a:r>
            <a:r>
              <a:rPr lang="en" sz="1100">
                <a:solidFill>
                  <a:schemeClr val="dk1"/>
                </a:solidFill>
              </a:rPr>
              <a:t>reserved for </a:t>
            </a:r>
            <a:r>
              <a:rPr lang="en" sz="1100" b="1">
                <a:solidFill>
                  <a:schemeClr val="dk1"/>
                </a:solidFill>
              </a:rPr>
              <a:t>people on SSI or with disabilities</a:t>
            </a:r>
            <a:r>
              <a:rPr lang="en" sz="1100">
                <a:solidFill>
                  <a:schemeClr val="dk1"/>
                </a:solidFill>
              </a:rPr>
              <a:t> not able to obtain SSDI/SSI or a career (signed off by career coordinator)</a:t>
            </a:r>
            <a:endParaRPr sz="1100">
              <a:solidFill>
                <a:schemeClr val="dk1"/>
              </a:solidFill>
            </a:endParaRPr>
          </a:p>
        </p:txBody>
      </p:sp>
      <p:sp>
        <p:nvSpPr>
          <p:cNvPr id="431" name="Google Shape;431;p45"/>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5"/>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5"/>
          <p:cNvSpPr/>
          <p:nvPr/>
        </p:nvSpPr>
        <p:spPr>
          <a:xfrm>
            <a:off x="7412250" y="372375"/>
            <a:ext cx="1528800" cy="846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accent1"/>
              </a:highlight>
              <a:latin typeface="Montserrat"/>
              <a:ea typeface="Montserrat"/>
              <a:cs typeface="Montserrat"/>
              <a:sym typeface="Montserrat"/>
            </a:endParaRPr>
          </a:p>
        </p:txBody>
      </p:sp>
      <p:sp>
        <p:nvSpPr>
          <p:cNvPr id="434" name="Google Shape;434;p45"/>
          <p:cNvSpPr txBox="1"/>
          <p:nvPr/>
        </p:nvSpPr>
        <p:spPr>
          <a:xfrm>
            <a:off x="7623900" y="478125"/>
            <a:ext cx="1105500" cy="5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lt2"/>
                </a:solidFill>
                <a:latin typeface="Montserrat"/>
                <a:ea typeface="Montserrat"/>
                <a:cs typeface="Montserrat"/>
                <a:sym typeface="Montserrat"/>
              </a:rPr>
              <a:t>SRO = SINGLE ROOM OCCUPANCY </a:t>
            </a:r>
            <a:endParaRPr sz="900">
              <a:solidFill>
                <a:schemeClr val="lt2"/>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8"/>
        <p:cNvGrpSpPr/>
        <p:nvPr/>
      </p:nvGrpSpPr>
      <p:grpSpPr>
        <a:xfrm>
          <a:off x="0" y="0"/>
          <a:ext cx="0" cy="0"/>
          <a:chOff x="0" y="0"/>
          <a:chExt cx="0" cy="0"/>
        </a:xfrm>
      </p:grpSpPr>
      <p:sp>
        <p:nvSpPr>
          <p:cNvPr id="439" name="Google Shape;439;p46"/>
          <p:cNvSpPr txBox="1">
            <a:spLocks noGrp="1"/>
          </p:cNvSpPr>
          <p:nvPr>
            <p:ph type="body" idx="1"/>
          </p:nvPr>
        </p:nvSpPr>
        <p:spPr>
          <a:xfrm>
            <a:off x="713225" y="1152475"/>
            <a:ext cx="1974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1600"/>
              </a:spcBef>
              <a:spcAft>
                <a:spcPts val="0"/>
              </a:spcAft>
              <a:buNone/>
            </a:pP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Each of these schools would be able to house 140-160 people at any given time.</a:t>
            </a:r>
            <a:endParaRPr>
              <a:solidFill>
                <a:schemeClr val="dk1"/>
              </a:solidFill>
            </a:endParaRPr>
          </a:p>
          <a:p>
            <a:pPr marL="0" lvl="0" indent="0" algn="l" rtl="0">
              <a:spcBef>
                <a:spcPts val="1600"/>
              </a:spcBef>
              <a:spcAft>
                <a:spcPts val="0"/>
              </a:spcAft>
              <a:buClr>
                <a:schemeClr val="dk1"/>
              </a:buClr>
              <a:buSzPts val="1100"/>
              <a:buFont typeface="Arial"/>
              <a:buNone/>
            </a:pPr>
            <a:r>
              <a:rPr lang="en">
                <a:solidFill>
                  <a:schemeClr val="dk1"/>
                </a:solidFill>
              </a:rPr>
              <a:t>People are separate into two groups within each school: Tier 2 and Tier 3. </a:t>
            </a:r>
            <a:endParaRPr>
              <a:solidFill>
                <a:schemeClr val="dk1"/>
              </a:solidFill>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
        <p:nvSpPr>
          <p:cNvPr id="440" name="Google Shape;440;p4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Private Housing Arrangements</a:t>
            </a:r>
            <a:endParaRPr/>
          </a:p>
        </p:txBody>
      </p:sp>
      <p:pic>
        <p:nvPicPr>
          <p:cNvPr id="441" name="Google Shape;441;p46" descr="School Buildings Clipart Transparent PNG Hd, School Building Illustration, School  Building, Stereoscopic Architecture, Academic Building PNG Image For Free  Download"/>
          <p:cNvPicPr preferRelativeResize="0"/>
          <p:nvPr/>
        </p:nvPicPr>
        <p:blipFill>
          <a:blip r:embed="rId3">
            <a:alphaModFix/>
          </a:blip>
          <a:stretch>
            <a:fillRect/>
          </a:stretch>
        </p:blipFill>
        <p:spPr>
          <a:xfrm>
            <a:off x="2863800" y="1152475"/>
            <a:ext cx="3416400" cy="3416400"/>
          </a:xfrm>
          <a:prstGeom prst="rect">
            <a:avLst/>
          </a:prstGeom>
          <a:noFill/>
          <a:ln>
            <a:noFill/>
          </a:ln>
          <a:effectLst>
            <a:outerShdw blurRad="57150" dist="19050" dir="5400000" algn="bl" rotWithShape="0">
              <a:srgbClr val="000000">
                <a:alpha val="50000"/>
              </a:srgbClr>
            </a:outerShdw>
          </a:effectLst>
        </p:spPr>
      </p:pic>
      <p:sp>
        <p:nvSpPr>
          <p:cNvPr id="442" name="Google Shape;442;p46"/>
          <p:cNvSpPr/>
          <p:nvPr/>
        </p:nvSpPr>
        <p:spPr>
          <a:xfrm>
            <a:off x="5693850" y="2836350"/>
            <a:ext cx="1185300" cy="2964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443" name="Google Shape;443;p46"/>
          <p:cNvSpPr/>
          <p:nvPr/>
        </p:nvSpPr>
        <p:spPr>
          <a:xfrm>
            <a:off x="5693850" y="3496750"/>
            <a:ext cx="1185300" cy="2964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444" name="Google Shape;444;p46"/>
          <p:cNvSpPr txBox="1"/>
          <p:nvPr/>
        </p:nvSpPr>
        <p:spPr>
          <a:xfrm>
            <a:off x="6879150" y="2744575"/>
            <a:ext cx="2137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Montserrat"/>
                <a:ea typeface="Montserrat"/>
                <a:cs typeface="Montserrat"/>
                <a:sym typeface="Montserrat"/>
              </a:rPr>
              <a:t>Tier 3</a:t>
            </a:r>
            <a:endParaRPr sz="2100">
              <a:latin typeface="Montserrat"/>
              <a:ea typeface="Montserrat"/>
              <a:cs typeface="Montserrat"/>
              <a:sym typeface="Montserrat"/>
            </a:endParaRPr>
          </a:p>
          <a:p>
            <a:pPr marL="0" lvl="0" indent="0" algn="l" rtl="0">
              <a:spcBef>
                <a:spcPts val="0"/>
              </a:spcBef>
              <a:spcAft>
                <a:spcPts val="0"/>
              </a:spcAft>
              <a:buNone/>
            </a:pPr>
            <a:endParaRPr sz="2100">
              <a:latin typeface="Montserrat"/>
              <a:ea typeface="Montserrat"/>
              <a:cs typeface="Montserrat"/>
              <a:sym typeface="Montserrat"/>
            </a:endParaRPr>
          </a:p>
          <a:p>
            <a:pPr marL="0" lvl="0" indent="0" algn="l" rtl="0">
              <a:spcBef>
                <a:spcPts val="0"/>
              </a:spcBef>
              <a:spcAft>
                <a:spcPts val="0"/>
              </a:spcAft>
              <a:buNone/>
            </a:pPr>
            <a:r>
              <a:rPr lang="en" sz="2100">
                <a:latin typeface="Montserrat"/>
                <a:ea typeface="Montserrat"/>
                <a:cs typeface="Montserrat"/>
                <a:sym typeface="Montserrat"/>
              </a:rPr>
              <a:t>Tier 2</a:t>
            </a:r>
            <a:endParaRPr sz="21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750975" y="2666750"/>
            <a:ext cx="2164200" cy="6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40%</a:t>
            </a:r>
            <a:endParaRPr/>
          </a:p>
        </p:txBody>
      </p:sp>
      <p:sp>
        <p:nvSpPr>
          <p:cNvPr id="188" name="Google Shape;188;p29"/>
          <p:cNvSpPr txBox="1">
            <a:spLocks noGrp="1"/>
          </p:cNvSpPr>
          <p:nvPr>
            <p:ph type="title" idx="2"/>
          </p:nvPr>
        </p:nvSpPr>
        <p:spPr>
          <a:xfrm>
            <a:off x="3508587" y="2666750"/>
            <a:ext cx="2164200" cy="6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38%</a:t>
            </a:r>
            <a:endParaRPr/>
          </a:p>
        </p:txBody>
      </p:sp>
      <p:sp>
        <p:nvSpPr>
          <p:cNvPr id="189" name="Google Shape;189;p29"/>
          <p:cNvSpPr txBox="1">
            <a:spLocks noGrp="1"/>
          </p:cNvSpPr>
          <p:nvPr>
            <p:ph type="subTitle" idx="3"/>
          </p:nvPr>
        </p:nvSpPr>
        <p:spPr>
          <a:xfrm>
            <a:off x="3508575" y="3313850"/>
            <a:ext cx="2164200" cy="94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300"/>
              <a:t>Of the homeless population have </a:t>
            </a:r>
            <a:r>
              <a:rPr lang="en" sz="1300" b="1"/>
              <a:t>no high school diploma or GED</a:t>
            </a:r>
            <a:endParaRPr sz="1300" b="1"/>
          </a:p>
        </p:txBody>
      </p:sp>
      <p:sp>
        <p:nvSpPr>
          <p:cNvPr id="190" name="Google Shape;190;p29"/>
          <p:cNvSpPr txBox="1">
            <a:spLocks noGrp="1"/>
          </p:cNvSpPr>
          <p:nvPr>
            <p:ph type="title" idx="4"/>
          </p:nvPr>
        </p:nvSpPr>
        <p:spPr>
          <a:xfrm>
            <a:off x="736575" y="156125"/>
            <a:ext cx="7708200" cy="9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NOLA Point-In-Time Count </a:t>
            </a:r>
            <a:endParaRPr sz="2400"/>
          </a:p>
          <a:p>
            <a:pPr marL="0" lvl="0" indent="0" algn="ctr" rtl="0">
              <a:spcBef>
                <a:spcPts val="0"/>
              </a:spcBef>
              <a:spcAft>
                <a:spcPts val="0"/>
              </a:spcAft>
              <a:buNone/>
            </a:pPr>
            <a:r>
              <a:rPr lang="en" sz="1600"/>
              <a:t>January 3, 2023</a:t>
            </a:r>
            <a:endParaRPr sz="1600"/>
          </a:p>
          <a:p>
            <a:pPr marL="0" lvl="0" indent="0" algn="ctr" rtl="0">
              <a:spcBef>
                <a:spcPts val="0"/>
              </a:spcBef>
              <a:spcAft>
                <a:spcPts val="0"/>
              </a:spcAft>
              <a:buNone/>
            </a:pPr>
            <a:r>
              <a:rPr lang="en" sz="1600"/>
              <a:t>Total Homeless Population: 1,390</a:t>
            </a:r>
            <a:endParaRPr sz="1600"/>
          </a:p>
        </p:txBody>
      </p:sp>
      <p:sp>
        <p:nvSpPr>
          <p:cNvPr id="191" name="Google Shape;191;p29"/>
          <p:cNvSpPr txBox="1">
            <a:spLocks noGrp="1"/>
          </p:cNvSpPr>
          <p:nvPr>
            <p:ph type="title" idx="5"/>
          </p:nvPr>
        </p:nvSpPr>
        <p:spPr>
          <a:xfrm>
            <a:off x="6216100" y="2666750"/>
            <a:ext cx="2164200" cy="6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65%</a:t>
            </a:r>
            <a:endParaRPr/>
          </a:p>
        </p:txBody>
      </p:sp>
      <p:sp>
        <p:nvSpPr>
          <p:cNvPr id="192" name="Google Shape;192;p29"/>
          <p:cNvSpPr txBox="1">
            <a:spLocks noGrp="1"/>
          </p:cNvSpPr>
          <p:nvPr>
            <p:ph type="subTitle" idx="6"/>
          </p:nvPr>
        </p:nvSpPr>
        <p:spPr>
          <a:xfrm>
            <a:off x="6024850" y="3313850"/>
            <a:ext cx="2678700" cy="1384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300"/>
              <a:t>Of the homeless population was </a:t>
            </a:r>
            <a:r>
              <a:rPr lang="en" sz="1300" b="1"/>
              <a:t>Black</a:t>
            </a:r>
            <a:endParaRPr sz="1300" b="1"/>
          </a:p>
          <a:p>
            <a:pPr marL="0" lvl="0" indent="0" algn="ctr" rtl="0">
              <a:lnSpc>
                <a:spcPct val="100000"/>
              </a:lnSpc>
              <a:spcBef>
                <a:spcPts val="0"/>
              </a:spcBef>
              <a:spcAft>
                <a:spcPts val="0"/>
              </a:spcAft>
              <a:buClr>
                <a:schemeClr val="dk1"/>
              </a:buClr>
              <a:buSzPts val="1100"/>
              <a:buFont typeface="Arial"/>
              <a:buNone/>
            </a:pPr>
            <a:endParaRPr sz="700"/>
          </a:p>
          <a:p>
            <a:pPr marL="0" lvl="0" indent="0" algn="ctr" rtl="0">
              <a:lnSpc>
                <a:spcPct val="100000"/>
              </a:lnSpc>
              <a:spcBef>
                <a:spcPts val="0"/>
              </a:spcBef>
              <a:spcAft>
                <a:spcPts val="0"/>
              </a:spcAft>
              <a:buClr>
                <a:schemeClr val="dk1"/>
              </a:buClr>
              <a:buSzPts val="1100"/>
              <a:buFont typeface="Arial"/>
              <a:buNone/>
            </a:pPr>
            <a:r>
              <a:rPr lang="en" sz="1300"/>
              <a:t>White: 33%; Latino: 5%</a:t>
            </a:r>
            <a:endParaRPr sz="1300"/>
          </a:p>
          <a:p>
            <a:pPr marL="0" lvl="0" indent="0" algn="ctr" rtl="0">
              <a:lnSpc>
                <a:spcPct val="100000"/>
              </a:lnSpc>
              <a:spcBef>
                <a:spcPts val="0"/>
              </a:spcBef>
              <a:spcAft>
                <a:spcPts val="0"/>
              </a:spcAft>
              <a:buClr>
                <a:schemeClr val="dk1"/>
              </a:buClr>
              <a:buSzPts val="1100"/>
              <a:buFont typeface="Arial"/>
              <a:buNone/>
            </a:pPr>
            <a:endParaRPr sz="700"/>
          </a:p>
          <a:p>
            <a:pPr marL="0" lvl="0" indent="0" algn="ctr" rtl="0">
              <a:lnSpc>
                <a:spcPct val="100000"/>
              </a:lnSpc>
              <a:spcBef>
                <a:spcPts val="0"/>
              </a:spcBef>
              <a:spcAft>
                <a:spcPts val="0"/>
              </a:spcAft>
              <a:buClr>
                <a:schemeClr val="dk1"/>
              </a:buClr>
              <a:buSzPts val="1100"/>
              <a:buFont typeface="Arial"/>
              <a:buNone/>
            </a:pPr>
            <a:r>
              <a:rPr lang="en" sz="1300"/>
              <a:t> </a:t>
            </a:r>
            <a:r>
              <a:rPr lang="en" sz="1300" b="1"/>
              <a:t>Latino homelessness has increased by 248%</a:t>
            </a:r>
            <a:endParaRPr sz="1300" b="1"/>
          </a:p>
        </p:txBody>
      </p:sp>
      <p:sp>
        <p:nvSpPr>
          <p:cNvPr id="193" name="Google Shape;193;p29"/>
          <p:cNvSpPr/>
          <p:nvPr/>
        </p:nvSpPr>
        <p:spPr>
          <a:xfrm>
            <a:off x="6753100" y="1443963"/>
            <a:ext cx="1090200" cy="1090200"/>
          </a:xfrm>
          <a:prstGeom prst="donut">
            <a:avLst>
              <a:gd name="adj" fmla="val 183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6753100" y="1443963"/>
            <a:ext cx="1090200" cy="1090200"/>
          </a:xfrm>
          <a:prstGeom prst="blockArc">
            <a:avLst>
              <a:gd name="adj1" fmla="val 3925824"/>
              <a:gd name="adj2" fmla="val 18979787"/>
              <a:gd name="adj3" fmla="val 1789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C448"/>
              </a:solidFill>
            </a:endParaRPr>
          </a:p>
        </p:txBody>
      </p:sp>
      <p:sp>
        <p:nvSpPr>
          <p:cNvPr id="195" name="Google Shape;195;p29"/>
          <p:cNvSpPr txBox="1">
            <a:spLocks noGrp="1"/>
          </p:cNvSpPr>
          <p:nvPr>
            <p:ph type="subTitle" idx="6"/>
          </p:nvPr>
        </p:nvSpPr>
        <p:spPr>
          <a:xfrm>
            <a:off x="801050" y="3313850"/>
            <a:ext cx="2164200" cy="87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300"/>
              <a:t>Of the homeless population was </a:t>
            </a:r>
            <a:r>
              <a:rPr lang="en" sz="1300" b="1"/>
              <a:t>unsheltered</a:t>
            </a:r>
            <a:endParaRPr sz="1300" b="1"/>
          </a:p>
        </p:txBody>
      </p:sp>
      <p:sp>
        <p:nvSpPr>
          <p:cNvPr id="196" name="Google Shape;196;p29"/>
          <p:cNvSpPr/>
          <p:nvPr/>
        </p:nvSpPr>
        <p:spPr>
          <a:xfrm>
            <a:off x="1287975" y="1506963"/>
            <a:ext cx="1090200" cy="1090200"/>
          </a:xfrm>
          <a:prstGeom prst="donut">
            <a:avLst>
              <a:gd name="adj" fmla="val 183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1287975" y="1506963"/>
            <a:ext cx="1090200" cy="1090200"/>
          </a:xfrm>
          <a:prstGeom prst="blockArc">
            <a:avLst>
              <a:gd name="adj1" fmla="val 3925824"/>
              <a:gd name="adj2" fmla="val 14282232"/>
              <a:gd name="adj3" fmla="val 2204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C448"/>
              </a:solidFill>
            </a:endParaRPr>
          </a:p>
        </p:txBody>
      </p:sp>
      <p:sp>
        <p:nvSpPr>
          <p:cNvPr id="198" name="Google Shape;198;p29"/>
          <p:cNvSpPr/>
          <p:nvPr/>
        </p:nvSpPr>
        <p:spPr>
          <a:xfrm>
            <a:off x="4020538" y="1443975"/>
            <a:ext cx="1090200" cy="1090200"/>
          </a:xfrm>
          <a:prstGeom prst="donut">
            <a:avLst>
              <a:gd name="adj" fmla="val 183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4020525" y="1443975"/>
            <a:ext cx="1090200" cy="1090200"/>
          </a:xfrm>
          <a:prstGeom prst="blockArc">
            <a:avLst>
              <a:gd name="adj1" fmla="val 3925824"/>
              <a:gd name="adj2" fmla="val 12919547"/>
              <a:gd name="adj3" fmla="val 2210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C448"/>
              </a:solidFill>
            </a:endParaRPr>
          </a:p>
        </p:txBody>
      </p:sp>
      <p:sp>
        <p:nvSpPr>
          <p:cNvPr id="200" name="Google Shape;200;p29"/>
          <p:cNvSpPr txBox="1"/>
          <p:nvPr/>
        </p:nvSpPr>
        <p:spPr>
          <a:xfrm>
            <a:off x="-10125" y="4804800"/>
            <a:ext cx="9144000" cy="3849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650">
                <a:solidFill>
                  <a:schemeClr val="lt1"/>
                </a:solidFill>
                <a:latin typeface="Montserrat"/>
                <a:ea typeface="Montserrat"/>
                <a:cs typeface="Montserrat"/>
                <a:sym typeface="Montserrat"/>
              </a:rPr>
              <a:t>PROGRESS REVERSED: After Pandemic Initiatives Drive Homelessness Down, Soaring Rents Push Numbers Back Up. Unity of Greater New Orleans. (n.d.)  </a:t>
            </a:r>
            <a:r>
              <a:rPr lang="en" sz="650" u="sng">
                <a:solidFill>
                  <a:schemeClr val="lt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https://unitygno.org/wp-content/uploads/2023/09/2023_UNITY_PIT_Report.pdf</a:t>
            </a:r>
            <a:endParaRPr sz="650">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48"/>
        <p:cNvGrpSpPr/>
        <p:nvPr/>
      </p:nvGrpSpPr>
      <p:grpSpPr>
        <a:xfrm>
          <a:off x="0" y="0"/>
          <a:ext cx="0" cy="0"/>
          <a:chOff x="0" y="0"/>
          <a:chExt cx="0" cy="0"/>
        </a:xfrm>
      </p:grpSpPr>
      <p:sp>
        <p:nvSpPr>
          <p:cNvPr id="449" name="Google Shape;449;p47"/>
          <p:cNvSpPr txBox="1">
            <a:spLocks noGrp="1"/>
          </p:cNvSpPr>
          <p:nvPr>
            <p:ph type="subTitle" idx="1"/>
          </p:nvPr>
        </p:nvSpPr>
        <p:spPr>
          <a:xfrm>
            <a:off x="635700" y="1247400"/>
            <a:ext cx="22617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A Supervisor</a:t>
            </a:r>
            <a:endParaRPr sz="1400"/>
          </a:p>
        </p:txBody>
      </p:sp>
      <p:sp>
        <p:nvSpPr>
          <p:cNvPr id="450" name="Google Shape;450;p47"/>
          <p:cNvSpPr txBox="1">
            <a:spLocks noGrp="1"/>
          </p:cNvSpPr>
          <p:nvPr>
            <p:ph type="subTitle" idx="2"/>
          </p:nvPr>
        </p:nvSpPr>
        <p:spPr>
          <a:xfrm>
            <a:off x="635700" y="1531050"/>
            <a:ext cx="2261700" cy="100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a:t>Supervises </a:t>
            </a:r>
            <a:r>
              <a:rPr lang="en" sz="1100" b="1"/>
              <a:t>daily needs</a:t>
            </a:r>
            <a:r>
              <a:rPr lang="en" sz="1100"/>
              <a:t>, refers residents to </a:t>
            </a:r>
            <a:r>
              <a:rPr lang="en" sz="1100" b="1"/>
              <a:t>community resources</a:t>
            </a:r>
            <a:r>
              <a:rPr lang="en" sz="1100"/>
              <a:t>, holds </a:t>
            </a:r>
            <a:r>
              <a:rPr lang="en" sz="1100" b="1"/>
              <a:t>community events</a:t>
            </a:r>
            <a:r>
              <a:rPr lang="en" sz="1100"/>
              <a:t>, organizes </a:t>
            </a:r>
            <a:r>
              <a:rPr lang="en" sz="1100" b="1"/>
              <a:t>transportation assistance</a:t>
            </a:r>
            <a:r>
              <a:rPr lang="en" sz="1100"/>
              <a:t> to jobs/stores, etc. </a:t>
            </a:r>
            <a:endParaRPr sz="1100"/>
          </a:p>
        </p:txBody>
      </p:sp>
      <p:sp>
        <p:nvSpPr>
          <p:cNvPr id="451" name="Google Shape;451;p47"/>
          <p:cNvSpPr txBox="1">
            <a:spLocks noGrp="1"/>
          </p:cNvSpPr>
          <p:nvPr>
            <p:ph type="subTitle" idx="3"/>
          </p:nvPr>
        </p:nvSpPr>
        <p:spPr>
          <a:xfrm>
            <a:off x="2907750" y="1247400"/>
            <a:ext cx="22617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Regular Maintenance</a:t>
            </a:r>
            <a:endParaRPr sz="1400"/>
          </a:p>
        </p:txBody>
      </p:sp>
      <p:sp>
        <p:nvSpPr>
          <p:cNvPr id="452" name="Google Shape;452;p47"/>
          <p:cNvSpPr txBox="1">
            <a:spLocks noGrp="1"/>
          </p:cNvSpPr>
          <p:nvPr>
            <p:ph type="subTitle" idx="4"/>
          </p:nvPr>
        </p:nvSpPr>
        <p:spPr>
          <a:xfrm>
            <a:off x="2907750" y="1476888"/>
            <a:ext cx="2261700" cy="7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Outsource work to </a:t>
            </a:r>
            <a:r>
              <a:rPr lang="en" sz="1100" b="1"/>
              <a:t>NOLA Habitat for Humanity’s Maintenance Repair</a:t>
            </a:r>
            <a:r>
              <a:rPr lang="en" sz="1100"/>
              <a:t>.</a:t>
            </a:r>
            <a:endParaRPr sz="1100"/>
          </a:p>
        </p:txBody>
      </p:sp>
      <p:sp>
        <p:nvSpPr>
          <p:cNvPr id="453" name="Google Shape;453;p47"/>
          <p:cNvSpPr txBox="1">
            <a:spLocks noGrp="1"/>
          </p:cNvSpPr>
          <p:nvPr>
            <p:ph type="subTitle" idx="5"/>
          </p:nvPr>
        </p:nvSpPr>
        <p:spPr>
          <a:xfrm>
            <a:off x="5179800" y="1247400"/>
            <a:ext cx="26541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a:t>In-Shelter Job Opportunities</a:t>
            </a:r>
            <a:endParaRPr sz="1300"/>
          </a:p>
        </p:txBody>
      </p:sp>
      <p:sp>
        <p:nvSpPr>
          <p:cNvPr id="454" name="Google Shape;454;p47"/>
          <p:cNvSpPr txBox="1">
            <a:spLocks noGrp="1"/>
          </p:cNvSpPr>
          <p:nvPr>
            <p:ph type="subTitle" idx="6"/>
          </p:nvPr>
        </p:nvSpPr>
        <p:spPr>
          <a:xfrm>
            <a:off x="5179800" y="1447195"/>
            <a:ext cx="2261700" cy="1365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b="1"/>
              <a:t>Government-funded career coordinators</a:t>
            </a:r>
            <a:r>
              <a:rPr lang="en" sz="1100"/>
              <a:t> will </a:t>
            </a:r>
            <a:r>
              <a:rPr lang="en" sz="1100" b="1"/>
              <a:t>connect residents </a:t>
            </a:r>
            <a:r>
              <a:rPr lang="en" sz="1100"/>
              <a:t>to in-shelter jobs.</a:t>
            </a:r>
            <a:endParaRPr sz="1100"/>
          </a:p>
        </p:txBody>
      </p:sp>
      <p:sp>
        <p:nvSpPr>
          <p:cNvPr id="455" name="Google Shape;455;p47"/>
          <p:cNvSpPr txBox="1">
            <a:spLocks noGrp="1"/>
          </p:cNvSpPr>
          <p:nvPr>
            <p:ph type="subTitle" idx="7"/>
          </p:nvPr>
        </p:nvSpPr>
        <p:spPr>
          <a:xfrm>
            <a:off x="711900" y="2799800"/>
            <a:ext cx="22617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A Laundry Room</a:t>
            </a:r>
            <a:endParaRPr sz="1400"/>
          </a:p>
        </p:txBody>
      </p:sp>
      <p:sp>
        <p:nvSpPr>
          <p:cNvPr id="456" name="Google Shape;456;p47"/>
          <p:cNvSpPr txBox="1">
            <a:spLocks noGrp="1"/>
          </p:cNvSpPr>
          <p:nvPr>
            <p:ph type="subTitle" idx="8"/>
          </p:nvPr>
        </p:nvSpPr>
        <p:spPr>
          <a:xfrm>
            <a:off x="711900" y="3175250"/>
            <a:ext cx="2261700" cy="7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Equipped with </a:t>
            </a:r>
            <a:r>
              <a:rPr lang="en" sz="1100" b="1"/>
              <a:t>10 washers</a:t>
            </a:r>
            <a:r>
              <a:rPr lang="en" sz="1100"/>
              <a:t> and </a:t>
            </a:r>
            <a:r>
              <a:rPr lang="en" sz="1100" b="1"/>
              <a:t>10 dryers</a:t>
            </a:r>
            <a:r>
              <a:rPr lang="en" sz="1100"/>
              <a:t> for all residents to use. </a:t>
            </a:r>
            <a:endParaRPr sz="1100"/>
          </a:p>
        </p:txBody>
      </p:sp>
      <p:sp>
        <p:nvSpPr>
          <p:cNvPr id="457" name="Google Shape;457;p47"/>
          <p:cNvSpPr txBox="1">
            <a:spLocks noGrp="1"/>
          </p:cNvSpPr>
          <p:nvPr>
            <p:ph type="subTitle" idx="9"/>
          </p:nvPr>
        </p:nvSpPr>
        <p:spPr>
          <a:xfrm>
            <a:off x="2983950" y="2342600"/>
            <a:ext cx="22617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Food Sources</a:t>
            </a:r>
            <a:endParaRPr sz="1400"/>
          </a:p>
        </p:txBody>
      </p:sp>
      <p:sp>
        <p:nvSpPr>
          <p:cNvPr id="458" name="Google Shape;458;p47"/>
          <p:cNvSpPr txBox="1">
            <a:spLocks noGrp="1"/>
          </p:cNvSpPr>
          <p:nvPr>
            <p:ph type="subTitle" idx="13"/>
          </p:nvPr>
        </p:nvSpPr>
        <p:spPr>
          <a:xfrm>
            <a:off x="2983950" y="2718050"/>
            <a:ext cx="2261700" cy="7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Partnership with multiple local food pantries to have </a:t>
            </a:r>
            <a:r>
              <a:rPr lang="en" sz="1100" b="1"/>
              <a:t>supplemental nutrition</a:t>
            </a:r>
            <a:r>
              <a:rPr lang="en" sz="1100"/>
              <a:t> for those who need it. Unit-style will have </a:t>
            </a:r>
            <a:r>
              <a:rPr lang="en" sz="1100" b="1"/>
              <a:t>microwave and mini-fridge.</a:t>
            </a:r>
            <a:r>
              <a:rPr lang="en" sz="1100"/>
              <a:t> Apartment-style will have </a:t>
            </a:r>
            <a:r>
              <a:rPr lang="en" sz="1100" b="1"/>
              <a:t>microwave, fridge, stove, and oven. </a:t>
            </a:r>
            <a:endParaRPr sz="1100" b="1"/>
          </a:p>
        </p:txBody>
      </p:sp>
      <p:sp>
        <p:nvSpPr>
          <p:cNvPr id="459" name="Google Shape;459;p47"/>
          <p:cNvSpPr txBox="1">
            <a:spLocks noGrp="1"/>
          </p:cNvSpPr>
          <p:nvPr>
            <p:ph type="title"/>
          </p:nvPr>
        </p:nvSpPr>
        <p:spPr>
          <a:xfrm>
            <a:off x="717800" y="383175"/>
            <a:ext cx="7708200" cy="6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Within each school, there is…</a:t>
            </a:r>
            <a:endParaRPr/>
          </a:p>
        </p:txBody>
      </p:sp>
      <p:sp>
        <p:nvSpPr>
          <p:cNvPr id="460" name="Google Shape;460;p47"/>
          <p:cNvSpPr txBox="1"/>
          <p:nvPr/>
        </p:nvSpPr>
        <p:spPr>
          <a:xfrm>
            <a:off x="390300" y="4521500"/>
            <a:ext cx="7127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b="1">
                <a:latin typeface="Montserrat"/>
                <a:ea typeface="Montserrat"/>
                <a:cs typeface="Montserrat"/>
                <a:sym typeface="Montserrat"/>
              </a:rPr>
              <a:t>This approach is scalable, as if it works in one school it will work in all 25. Expansion to old warehouses, churches, and storage units can also be considered in the future. </a:t>
            </a:r>
            <a:endParaRPr sz="1200" b="1">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b="1">
              <a:latin typeface="Montserrat"/>
              <a:ea typeface="Montserrat"/>
              <a:cs typeface="Montserrat"/>
              <a:sym typeface="Montserrat"/>
            </a:endParaRPr>
          </a:p>
          <a:p>
            <a:pPr marL="0" lvl="0" indent="0" algn="l" rtl="0">
              <a:spcBef>
                <a:spcPts val="0"/>
              </a:spcBef>
              <a:spcAft>
                <a:spcPts val="0"/>
              </a:spcAft>
              <a:buNone/>
            </a:pPr>
            <a:endParaRPr sz="1200" b="1">
              <a:latin typeface="Montserrat"/>
              <a:ea typeface="Montserrat"/>
              <a:cs typeface="Montserrat"/>
              <a:sym typeface="Montserrat"/>
            </a:endParaRPr>
          </a:p>
        </p:txBody>
      </p:sp>
      <p:sp>
        <p:nvSpPr>
          <p:cNvPr id="461" name="Google Shape;461;p47"/>
          <p:cNvSpPr txBox="1">
            <a:spLocks noGrp="1"/>
          </p:cNvSpPr>
          <p:nvPr>
            <p:ph type="subTitle" idx="9"/>
          </p:nvPr>
        </p:nvSpPr>
        <p:spPr>
          <a:xfrm>
            <a:off x="5256000" y="2342600"/>
            <a:ext cx="2261700" cy="408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Furnished Rooms</a:t>
            </a:r>
            <a:endParaRPr sz="1400"/>
          </a:p>
        </p:txBody>
      </p:sp>
      <p:sp>
        <p:nvSpPr>
          <p:cNvPr id="462" name="Google Shape;462;p47"/>
          <p:cNvSpPr txBox="1">
            <a:spLocks noGrp="1"/>
          </p:cNvSpPr>
          <p:nvPr>
            <p:ph type="subTitle" idx="13"/>
          </p:nvPr>
        </p:nvSpPr>
        <p:spPr>
          <a:xfrm>
            <a:off x="5256000" y="2718050"/>
            <a:ext cx="2261700" cy="72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Partnership with </a:t>
            </a:r>
            <a:r>
              <a:rPr lang="en" sz="1200" b="1"/>
              <a:t>manufacturers</a:t>
            </a:r>
            <a:r>
              <a:rPr lang="en" sz="1200"/>
              <a:t> to buy furniture </a:t>
            </a:r>
            <a:r>
              <a:rPr lang="en" sz="1200" b="1"/>
              <a:t>in-bulk</a:t>
            </a:r>
            <a:r>
              <a:rPr lang="en" sz="1200"/>
              <a:t> (chairs, tables, beds, desks, couch.)</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6"/>
        <p:cNvGrpSpPr/>
        <p:nvPr/>
      </p:nvGrpSpPr>
      <p:grpSpPr>
        <a:xfrm>
          <a:off x="0" y="0"/>
          <a:ext cx="0" cy="0"/>
          <a:chOff x="0" y="0"/>
          <a:chExt cx="0" cy="0"/>
        </a:xfrm>
      </p:grpSpPr>
      <p:sp>
        <p:nvSpPr>
          <p:cNvPr id="467" name="Google Shape;467;p48"/>
          <p:cNvSpPr txBox="1">
            <a:spLocks noGrp="1"/>
          </p:cNvSpPr>
          <p:nvPr>
            <p:ph type="title"/>
          </p:nvPr>
        </p:nvSpPr>
        <p:spPr>
          <a:xfrm>
            <a:off x="717800" y="383175"/>
            <a:ext cx="7708200" cy="74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Monthly Open Committee </a:t>
            </a:r>
            <a:endParaRPr/>
          </a:p>
        </p:txBody>
      </p:sp>
      <p:sp>
        <p:nvSpPr>
          <p:cNvPr id="468" name="Google Shape;468;p48"/>
          <p:cNvSpPr txBox="1">
            <a:spLocks noGrp="1"/>
          </p:cNvSpPr>
          <p:nvPr>
            <p:ph type="subTitle" idx="1"/>
          </p:nvPr>
        </p:nvSpPr>
        <p:spPr>
          <a:xfrm>
            <a:off x="717800" y="1255775"/>
            <a:ext cx="4631700" cy="3398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t>Spearheaded by </a:t>
            </a:r>
            <a:r>
              <a:rPr lang="en" sz="1800" b="1"/>
              <a:t>Local New Orleans Government</a:t>
            </a:r>
            <a:endParaRPr sz="1800" b="1"/>
          </a:p>
          <a:p>
            <a:pPr marL="457200" lvl="0" indent="-342900" algn="l" rtl="0">
              <a:lnSpc>
                <a:spcPct val="115000"/>
              </a:lnSpc>
              <a:spcBef>
                <a:spcPts val="0"/>
              </a:spcBef>
              <a:spcAft>
                <a:spcPts val="0"/>
              </a:spcAft>
              <a:buSzPts val="1800"/>
              <a:buChar char="●"/>
            </a:pPr>
            <a:r>
              <a:rPr lang="en" sz="1800"/>
              <a:t>Promotes </a:t>
            </a:r>
            <a:r>
              <a:rPr lang="en" sz="1800" b="1"/>
              <a:t>transparency</a:t>
            </a:r>
            <a:r>
              <a:rPr lang="en" sz="1800"/>
              <a:t>, increasing trust and feedback</a:t>
            </a:r>
            <a:endParaRPr sz="1800"/>
          </a:p>
          <a:p>
            <a:pPr marL="457200" lvl="0" indent="-342900" algn="l" rtl="0">
              <a:lnSpc>
                <a:spcPct val="115000"/>
              </a:lnSpc>
              <a:spcBef>
                <a:spcPts val="0"/>
              </a:spcBef>
              <a:spcAft>
                <a:spcPts val="0"/>
              </a:spcAft>
              <a:buSzPts val="1800"/>
              <a:buChar char="●"/>
            </a:pPr>
            <a:r>
              <a:rPr lang="en" sz="1800"/>
              <a:t>Committee will start </a:t>
            </a:r>
            <a:r>
              <a:rPr lang="en" sz="1800" b="1"/>
              <a:t>January 2024 and continue</a:t>
            </a:r>
            <a:r>
              <a:rPr lang="en" sz="1800"/>
              <a:t> until further notice</a:t>
            </a:r>
            <a:endParaRPr sz="1800"/>
          </a:p>
          <a:p>
            <a:pPr marL="457200" lvl="0" indent="-342900" algn="l" rtl="0">
              <a:lnSpc>
                <a:spcPct val="115000"/>
              </a:lnSpc>
              <a:spcBef>
                <a:spcPts val="0"/>
              </a:spcBef>
              <a:spcAft>
                <a:spcPts val="0"/>
              </a:spcAft>
              <a:buSzPts val="1800"/>
              <a:buChar char="●"/>
            </a:pPr>
            <a:r>
              <a:rPr lang="en" sz="1800"/>
              <a:t>Committee will present on </a:t>
            </a:r>
            <a:r>
              <a:rPr lang="en" sz="1800" b="1"/>
              <a:t>progress of construction</a:t>
            </a:r>
            <a:r>
              <a:rPr lang="en" sz="1800"/>
              <a:t> and when construction is finished, </a:t>
            </a:r>
            <a:r>
              <a:rPr lang="en" sz="1800" b="1"/>
              <a:t>status of housing system</a:t>
            </a:r>
            <a:endParaRPr sz="1800" b="1"/>
          </a:p>
        </p:txBody>
      </p:sp>
      <p:pic>
        <p:nvPicPr>
          <p:cNvPr id="469" name="Google Shape;469;p48" descr="3,100+ Citizen Participation Illustrations, Royalty-Free Vector Graphics &amp; Clip  Art - iStock | Democracy, Citizens, Education"/>
          <p:cNvPicPr preferRelativeResize="0"/>
          <p:nvPr/>
        </p:nvPicPr>
        <p:blipFill>
          <a:blip r:embed="rId3">
            <a:alphaModFix/>
          </a:blip>
          <a:stretch>
            <a:fillRect/>
          </a:stretch>
        </p:blipFill>
        <p:spPr>
          <a:xfrm>
            <a:off x="5548073" y="1320537"/>
            <a:ext cx="3241100" cy="3268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3"/>
        <p:cNvGrpSpPr/>
        <p:nvPr/>
      </p:nvGrpSpPr>
      <p:grpSpPr>
        <a:xfrm>
          <a:off x="0" y="0"/>
          <a:ext cx="0" cy="0"/>
          <a:chOff x="0" y="0"/>
          <a:chExt cx="0" cy="0"/>
        </a:xfrm>
      </p:grpSpPr>
      <p:sp>
        <p:nvSpPr>
          <p:cNvPr id="474" name="Google Shape;474;p49"/>
          <p:cNvSpPr txBox="1">
            <a:spLocks noGrp="1"/>
          </p:cNvSpPr>
          <p:nvPr>
            <p:ph type="subTitle" idx="1"/>
          </p:nvPr>
        </p:nvSpPr>
        <p:spPr>
          <a:xfrm>
            <a:off x="2938350" y="179500"/>
            <a:ext cx="3267300" cy="87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t>Benefits</a:t>
            </a:r>
            <a:endParaRPr sz="2300"/>
          </a:p>
        </p:txBody>
      </p:sp>
      <p:pic>
        <p:nvPicPr>
          <p:cNvPr id="475" name="Google Shape;475;p49"/>
          <p:cNvPicPr preferRelativeResize="0"/>
          <p:nvPr/>
        </p:nvPicPr>
        <p:blipFill>
          <a:blip r:embed="rId3">
            <a:alphaModFix/>
          </a:blip>
          <a:stretch>
            <a:fillRect/>
          </a:stretch>
        </p:blipFill>
        <p:spPr>
          <a:xfrm>
            <a:off x="3457725" y="1843600"/>
            <a:ext cx="2228525" cy="1985600"/>
          </a:xfrm>
          <a:prstGeom prst="rect">
            <a:avLst/>
          </a:prstGeom>
          <a:noFill/>
          <a:ln>
            <a:noFill/>
          </a:ln>
        </p:spPr>
      </p:pic>
      <p:pic>
        <p:nvPicPr>
          <p:cNvPr id="476" name="Google Shape;476;p49"/>
          <p:cNvPicPr preferRelativeResize="0"/>
          <p:nvPr/>
        </p:nvPicPr>
        <p:blipFill>
          <a:blip r:embed="rId4">
            <a:alphaModFix/>
          </a:blip>
          <a:stretch>
            <a:fillRect/>
          </a:stretch>
        </p:blipFill>
        <p:spPr>
          <a:xfrm>
            <a:off x="924050" y="1463325"/>
            <a:ext cx="1951425" cy="1636350"/>
          </a:xfrm>
          <a:prstGeom prst="rect">
            <a:avLst/>
          </a:prstGeom>
          <a:noFill/>
          <a:ln>
            <a:noFill/>
          </a:ln>
        </p:spPr>
      </p:pic>
      <p:pic>
        <p:nvPicPr>
          <p:cNvPr id="477" name="Google Shape;477;p49"/>
          <p:cNvPicPr preferRelativeResize="0"/>
          <p:nvPr/>
        </p:nvPicPr>
        <p:blipFill>
          <a:blip r:embed="rId5">
            <a:alphaModFix/>
          </a:blip>
          <a:stretch>
            <a:fillRect/>
          </a:stretch>
        </p:blipFill>
        <p:spPr>
          <a:xfrm>
            <a:off x="6503300" y="1463321"/>
            <a:ext cx="1749550" cy="1636350"/>
          </a:xfrm>
          <a:prstGeom prst="rect">
            <a:avLst/>
          </a:prstGeom>
          <a:noFill/>
          <a:ln>
            <a:noFill/>
          </a:ln>
        </p:spPr>
      </p:pic>
      <p:sp>
        <p:nvSpPr>
          <p:cNvPr id="478" name="Google Shape;478;p49"/>
          <p:cNvSpPr txBox="1"/>
          <p:nvPr/>
        </p:nvSpPr>
        <p:spPr>
          <a:xfrm>
            <a:off x="797725" y="3194900"/>
            <a:ext cx="27336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Montserrat"/>
                <a:ea typeface="Montserrat"/>
                <a:cs typeface="Montserrat"/>
                <a:sym typeface="Montserrat"/>
              </a:rPr>
              <a:t>Clients handle salary and rent and maintain individual housing arrangements → financial autonomy, responsibility, privacy. </a:t>
            </a:r>
            <a:endParaRPr sz="1300" b="1">
              <a:latin typeface="Montserrat"/>
              <a:ea typeface="Montserrat"/>
              <a:cs typeface="Montserrat"/>
              <a:sym typeface="Montserrat"/>
            </a:endParaRPr>
          </a:p>
        </p:txBody>
      </p:sp>
      <p:sp>
        <p:nvSpPr>
          <p:cNvPr id="479" name="Google Shape;479;p49"/>
          <p:cNvSpPr txBox="1"/>
          <p:nvPr/>
        </p:nvSpPr>
        <p:spPr>
          <a:xfrm>
            <a:off x="2963388" y="1058500"/>
            <a:ext cx="32172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Montserrat"/>
                <a:ea typeface="Montserrat"/>
                <a:cs typeface="Montserrat"/>
                <a:sym typeface="Montserrat"/>
              </a:rPr>
              <a:t>Utilizes established buildings </a:t>
            </a:r>
            <a:r>
              <a:rPr lang="en" sz="1300" b="1">
                <a:solidFill>
                  <a:schemeClr val="dk1"/>
                </a:solidFill>
                <a:latin typeface="Montserrat"/>
                <a:ea typeface="Montserrat"/>
                <a:cs typeface="Montserrat"/>
                <a:sym typeface="Montserrat"/>
              </a:rPr>
              <a:t>→ reuses </a:t>
            </a:r>
            <a:r>
              <a:rPr lang="en" sz="1300" b="1">
                <a:latin typeface="Montserrat"/>
                <a:ea typeface="Montserrat"/>
                <a:cs typeface="Montserrat"/>
                <a:sym typeface="Montserrat"/>
              </a:rPr>
              <a:t>buildings and reduces need for creating additional space</a:t>
            </a:r>
            <a:endParaRPr sz="1300" b="1">
              <a:latin typeface="Montserrat"/>
              <a:ea typeface="Montserrat"/>
              <a:cs typeface="Montserrat"/>
              <a:sym typeface="Montserrat"/>
            </a:endParaRPr>
          </a:p>
        </p:txBody>
      </p:sp>
      <p:sp>
        <p:nvSpPr>
          <p:cNvPr id="480" name="Google Shape;480;p49"/>
          <p:cNvSpPr txBox="1"/>
          <p:nvPr/>
        </p:nvSpPr>
        <p:spPr>
          <a:xfrm>
            <a:off x="5996000" y="3194900"/>
            <a:ext cx="29337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Montserrat"/>
                <a:ea typeface="Montserrat"/>
                <a:cs typeface="Montserrat"/>
                <a:sym typeface="Montserrat"/>
              </a:rPr>
              <a:t>In-housing work opportunities </a:t>
            </a:r>
            <a:r>
              <a:rPr lang="en" sz="1300" b="1">
                <a:solidFill>
                  <a:schemeClr val="dk1"/>
                </a:solidFill>
                <a:latin typeface="Montserrat"/>
                <a:ea typeface="Montserrat"/>
                <a:cs typeface="Montserrat"/>
                <a:sym typeface="Montserrat"/>
              </a:rPr>
              <a:t>→ reduces transportation time, creates stigma-free workplaces, and facilitates a circular system for longevity</a:t>
            </a:r>
            <a:endParaRPr sz="1300" b="1">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4"/>
        <p:cNvGrpSpPr/>
        <p:nvPr/>
      </p:nvGrpSpPr>
      <p:grpSpPr>
        <a:xfrm>
          <a:off x="0" y="0"/>
          <a:ext cx="0" cy="0"/>
          <a:chOff x="0" y="0"/>
          <a:chExt cx="0" cy="0"/>
        </a:xfrm>
      </p:grpSpPr>
      <p:sp>
        <p:nvSpPr>
          <p:cNvPr id="485" name="Google Shape;485;p50"/>
          <p:cNvSpPr txBox="1">
            <a:spLocks noGrp="1"/>
          </p:cNvSpPr>
          <p:nvPr>
            <p:ph type="ctrTitle"/>
          </p:nvPr>
        </p:nvSpPr>
        <p:spPr>
          <a:xfrm>
            <a:off x="2696625" y="1063225"/>
            <a:ext cx="6146700" cy="26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chemeClr val="accent1"/>
                </a:solidFill>
              </a:rPr>
              <a:t>Confronting Tradeoffs </a:t>
            </a:r>
            <a:endParaRPr sz="4000">
              <a:solidFill>
                <a:srgbClr val="4A8C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89"/>
        <p:cNvGrpSpPr/>
        <p:nvPr/>
      </p:nvGrpSpPr>
      <p:grpSpPr>
        <a:xfrm>
          <a:off x="0" y="0"/>
          <a:ext cx="0" cy="0"/>
          <a:chOff x="0" y="0"/>
          <a:chExt cx="0" cy="0"/>
        </a:xfrm>
      </p:grpSpPr>
      <p:sp>
        <p:nvSpPr>
          <p:cNvPr id="490" name="Google Shape;490;p51"/>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Confronting Tradeoffs</a:t>
            </a:r>
            <a:endParaRPr sz="2400"/>
          </a:p>
        </p:txBody>
      </p:sp>
      <p:sp>
        <p:nvSpPr>
          <p:cNvPr id="491" name="Google Shape;491;p51"/>
          <p:cNvSpPr txBox="1">
            <a:spLocks noGrp="1"/>
          </p:cNvSpPr>
          <p:nvPr>
            <p:ph type="subTitle" idx="1"/>
          </p:nvPr>
        </p:nvSpPr>
        <p:spPr>
          <a:xfrm>
            <a:off x="411000" y="939000"/>
            <a:ext cx="24162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t>Database</a:t>
            </a:r>
            <a:endParaRPr sz="1500" b="1"/>
          </a:p>
        </p:txBody>
      </p:sp>
      <p:sp>
        <p:nvSpPr>
          <p:cNvPr id="492" name="Google Shape;492;p51"/>
          <p:cNvSpPr txBox="1"/>
          <p:nvPr/>
        </p:nvSpPr>
        <p:spPr>
          <a:xfrm>
            <a:off x="0" y="4774200"/>
            <a:ext cx="4029000" cy="26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00">
              <a:solidFill>
                <a:schemeClr val="lt1"/>
              </a:solidFill>
            </a:endParaRPr>
          </a:p>
        </p:txBody>
      </p:sp>
      <p:sp>
        <p:nvSpPr>
          <p:cNvPr id="493" name="Google Shape;493;p51"/>
          <p:cNvSpPr txBox="1"/>
          <p:nvPr/>
        </p:nvSpPr>
        <p:spPr>
          <a:xfrm>
            <a:off x="4600375" y="4806900"/>
            <a:ext cx="4543500" cy="26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None/>
            </a:pPr>
            <a:endParaRPr sz="500">
              <a:solidFill>
                <a:schemeClr val="lt1"/>
              </a:solidFill>
            </a:endParaRPr>
          </a:p>
        </p:txBody>
      </p:sp>
      <p:sp>
        <p:nvSpPr>
          <p:cNvPr id="494" name="Google Shape;494;p51"/>
          <p:cNvSpPr txBox="1">
            <a:spLocks noGrp="1"/>
          </p:cNvSpPr>
          <p:nvPr>
            <p:ph type="subTitle" idx="5"/>
          </p:nvPr>
        </p:nvSpPr>
        <p:spPr>
          <a:xfrm>
            <a:off x="6404900" y="1015200"/>
            <a:ext cx="25188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t> Private Housing</a:t>
            </a:r>
            <a:endParaRPr sz="1500"/>
          </a:p>
        </p:txBody>
      </p:sp>
      <p:sp>
        <p:nvSpPr>
          <p:cNvPr id="495" name="Google Shape;495;p51"/>
          <p:cNvSpPr txBox="1">
            <a:spLocks noGrp="1"/>
          </p:cNvSpPr>
          <p:nvPr>
            <p:ph type="subTitle" idx="3"/>
          </p:nvPr>
        </p:nvSpPr>
        <p:spPr>
          <a:xfrm>
            <a:off x="3159075" y="1091400"/>
            <a:ext cx="30168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t>Employment Assistance</a:t>
            </a:r>
            <a:endParaRPr sz="1500">
              <a:solidFill>
                <a:schemeClr val="accent5"/>
              </a:solidFill>
            </a:endParaRPr>
          </a:p>
        </p:txBody>
      </p:sp>
      <p:pic>
        <p:nvPicPr>
          <p:cNvPr id="496" name="Google Shape;496;p51"/>
          <p:cNvPicPr preferRelativeResize="0"/>
          <p:nvPr/>
        </p:nvPicPr>
        <p:blipFill>
          <a:blip r:embed="rId3">
            <a:alphaModFix/>
          </a:blip>
          <a:stretch>
            <a:fillRect/>
          </a:stretch>
        </p:blipFill>
        <p:spPr>
          <a:xfrm>
            <a:off x="105525" y="1347600"/>
            <a:ext cx="822017" cy="881800"/>
          </a:xfrm>
          <a:prstGeom prst="rect">
            <a:avLst/>
          </a:prstGeom>
          <a:noFill/>
          <a:ln>
            <a:noFill/>
          </a:ln>
        </p:spPr>
      </p:pic>
      <p:pic>
        <p:nvPicPr>
          <p:cNvPr id="497" name="Google Shape;497;p51"/>
          <p:cNvPicPr preferRelativeResize="0"/>
          <p:nvPr/>
        </p:nvPicPr>
        <p:blipFill>
          <a:blip r:embed="rId4">
            <a:alphaModFix/>
          </a:blip>
          <a:stretch>
            <a:fillRect/>
          </a:stretch>
        </p:blipFill>
        <p:spPr>
          <a:xfrm>
            <a:off x="1978425" y="2053700"/>
            <a:ext cx="834925" cy="724425"/>
          </a:xfrm>
          <a:prstGeom prst="rect">
            <a:avLst/>
          </a:prstGeom>
          <a:noFill/>
          <a:ln>
            <a:noFill/>
          </a:ln>
        </p:spPr>
      </p:pic>
      <p:pic>
        <p:nvPicPr>
          <p:cNvPr id="498" name="Google Shape;498;p51"/>
          <p:cNvPicPr preferRelativeResize="0"/>
          <p:nvPr/>
        </p:nvPicPr>
        <p:blipFill>
          <a:blip r:embed="rId5">
            <a:alphaModFix/>
          </a:blip>
          <a:stretch>
            <a:fillRect/>
          </a:stretch>
        </p:blipFill>
        <p:spPr>
          <a:xfrm>
            <a:off x="232337" y="2766687"/>
            <a:ext cx="568400" cy="724425"/>
          </a:xfrm>
          <a:prstGeom prst="rect">
            <a:avLst/>
          </a:prstGeom>
          <a:noFill/>
          <a:ln>
            <a:noFill/>
          </a:ln>
        </p:spPr>
      </p:pic>
      <p:pic>
        <p:nvPicPr>
          <p:cNvPr id="499" name="Google Shape;499;p51"/>
          <p:cNvPicPr preferRelativeResize="0"/>
          <p:nvPr/>
        </p:nvPicPr>
        <p:blipFill>
          <a:blip r:embed="rId6">
            <a:alphaModFix/>
          </a:blip>
          <a:stretch>
            <a:fillRect/>
          </a:stretch>
        </p:blipFill>
        <p:spPr>
          <a:xfrm>
            <a:off x="2311500" y="3868701"/>
            <a:ext cx="568400" cy="689336"/>
          </a:xfrm>
          <a:prstGeom prst="rect">
            <a:avLst/>
          </a:prstGeom>
          <a:noFill/>
          <a:ln>
            <a:noFill/>
          </a:ln>
        </p:spPr>
      </p:pic>
      <p:pic>
        <p:nvPicPr>
          <p:cNvPr id="500" name="Google Shape;500;p51"/>
          <p:cNvPicPr preferRelativeResize="0"/>
          <p:nvPr/>
        </p:nvPicPr>
        <p:blipFill>
          <a:blip r:embed="rId7">
            <a:alphaModFix/>
          </a:blip>
          <a:stretch>
            <a:fillRect/>
          </a:stretch>
        </p:blipFill>
        <p:spPr>
          <a:xfrm>
            <a:off x="3365338" y="1635525"/>
            <a:ext cx="1047750" cy="942975"/>
          </a:xfrm>
          <a:prstGeom prst="rect">
            <a:avLst/>
          </a:prstGeom>
          <a:noFill/>
          <a:ln>
            <a:noFill/>
          </a:ln>
        </p:spPr>
      </p:pic>
      <p:pic>
        <p:nvPicPr>
          <p:cNvPr id="501" name="Google Shape;501;p51"/>
          <p:cNvPicPr preferRelativeResize="0"/>
          <p:nvPr/>
        </p:nvPicPr>
        <p:blipFill>
          <a:blip r:embed="rId8">
            <a:alphaModFix/>
          </a:blip>
          <a:stretch>
            <a:fillRect/>
          </a:stretch>
        </p:blipFill>
        <p:spPr>
          <a:xfrm>
            <a:off x="5238363" y="3190853"/>
            <a:ext cx="895350" cy="881784"/>
          </a:xfrm>
          <a:prstGeom prst="rect">
            <a:avLst/>
          </a:prstGeom>
          <a:noFill/>
          <a:ln>
            <a:noFill/>
          </a:ln>
        </p:spPr>
      </p:pic>
      <p:pic>
        <p:nvPicPr>
          <p:cNvPr id="502" name="Google Shape;502;p51"/>
          <p:cNvPicPr preferRelativeResize="0"/>
          <p:nvPr/>
        </p:nvPicPr>
        <p:blipFill rotWithShape="1">
          <a:blip r:embed="rId9">
            <a:alphaModFix/>
          </a:blip>
          <a:srcRect l="49877"/>
          <a:stretch/>
        </p:blipFill>
        <p:spPr>
          <a:xfrm>
            <a:off x="6797475" y="3731825"/>
            <a:ext cx="1133650" cy="607825"/>
          </a:xfrm>
          <a:prstGeom prst="rect">
            <a:avLst/>
          </a:prstGeom>
          <a:noFill/>
          <a:ln>
            <a:noFill/>
          </a:ln>
        </p:spPr>
      </p:pic>
      <p:pic>
        <p:nvPicPr>
          <p:cNvPr id="503" name="Google Shape;503;p51"/>
          <p:cNvPicPr preferRelativeResize="0"/>
          <p:nvPr/>
        </p:nvPicPr>
        <p:blipFill>
          <a:blip r:embed="rId10">
            <a:alphaModFix/>
          </a:blip>
          <a:stretch>
            <a:fillRect/>
          </a:stretch>
        </p:blipFill>
        <p:spPr>
          <a:xfrm>
            <a:off x="7140425" y="1322771"/>
            <a:ext cx="1047750" cy="1157216"/>
          </a:xfrm>
          <a:prstGeom prst="rect">
            <a:avLst/>
          </a:prstGeom>
          <a:noFill/>
          <a:ln>
            <a:noFill/>
          </a:ln>
        </p:spPr>
      </p:pic>
      <p:sp>
        <p:nvSpPr>
          <p:cNvPr id="504" name="Google Shape;504;p51"/>
          <p:cNvSpPr txBox="1"/>
          <p:nvPr/>
        </p:nvSpPr>
        <p:spPr>
          <a:xfrm>
            <a:off x="850750" y="1198875"/>
            <a:ext cx="20793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a:ea typeface="Montserrat"/>
                <a:cs typeface="Montserrat"/>
                <a:sym typeface="Montserrat"/>
              </a:rPr>
              <a:t>Lack of motivation to utilize database → </a:t>
            </a:r>
            <a:r>
              <a:rPr lang="en" sz="1100" b="1">
                <a:latin typeface="Montserrat"/>
                <a:ea typeface="Montserrat"/>
                <a:cs typeface="Montserrat"/>
                <a:sym typeface="Montserrat"/>
              </a:rPr>
              <a:t>$500/month incentive </a:t>
            </a:r>
            <a:r>
              <a:rPr lang="en" sz="1100">
                <a:latin typeface="Montserrat"/>
                <a:ea typeface="Montserrat"/>
                <a:cs typeface="Montserrat"/>
                <a:sym typeface="Montserrat"/>
              </a:rPr>
              <a:t>&amp; </a:t>
            </a:r>
            <a:r>
              <a:rPr lang="en" sz="1100" b="1">
                <a:latin typeface="Montserrat"/>
                <a:ea typeface="Montserrat"/>
                <a:cs typeface="Montserrat"/>
                <a:sym typeface="Montserrat"/>
              </a:rPr>
              <a:t>monthly-check-ins</a:t>
            </a:r>
            <a:endParaRPr sz="1100" b="1">
              <a:latin typeface="Montserrat"/>
              <a:ea typeface="Montserrat"/>
              <a:cs typeface="Montserrat"/>
              <a:sym typeface="Montserrat"/>
            </a:endParaRPr>
          </a:p>
        </p:txBody>
      </p:sp>
      <p:sp>
        <p:nvSpPr>
          <p:cNvPr id="505" name="Google Shape;505;p51"/>
          <p:cNvSpPr txBox="1"/>
          <p:nvPr/>
        </p:nvSpPr>
        <p:spPr>
          <a:xfrm>
            <a:off x="105525" y="1984975"/>
            <a:ext cx="1872900" cy="861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latin typeface="Montserrat"/>
                <a:ea typeface="Montserrat"/>
                <a:cs typeface="Montserrat"/>
                <a:sym typeface="Montserrat"/>
              </a:rPr>
              <a:t>Potential for underuse  → </a:t>
            </a:r>
            <a:r>
              <a:rPr lang="en" sz="1100" b="1">
                <a:latin typeface="Montserrat"/>
                <a:ea typeface="Montserrat"/>
                <a:cs typeface="Montserrat"/>
                <a:sym typeface="Montserrat"/>
              </a:rPr>
              <a:t>track clicks</a:t>
            </a:r>
            <a:r>
              <a:rPr lang="en" sz="1100">
                <a:latin typeface="Montserrat"/>
                <a:ea typeface="Montserrat"/>
                <a:cs typeface="Montserrat"/>
                <a:sym typeface="Montserrat"/>
              </a:rPr>
              <a:t> &amp; collect </a:t>
            </a:r>
            <a:r>
              <a:rPr lang="en" sz="1100" b="1">
                <a:latin typeface="Montserrat"/>
                <a:ea typeface="Montserrat"/>
                <a:cs typeface="Montserrat"/>
                <a:sym typeface="Montserrat"/>
              </a:rPr>
              <a:t>monthly feedback surveys</a:t>
            </a:r>
            <a:r>
              <a:rPr lang="en" sz="1100">
                <a:latin typeface="Montserrat"/>
                <a:ea typeface="Montserrat"/>
                <a:cs typeface="Montserrat"/>
                <a:sym typeface="Montserrat"/>
              </a:rPr>
              <a:t> from staff</a:t>
            </a:r>
            <a:endParaRPr sz="1100">
              <a:latin typeface="Montserrat"/>
              <a:ea typeface="Montserrat"/>
              <a:cs typeface="Montserrat"/>
              <a:sym typeface="Montserrat"/>
            </a:endParaRPr>
          </a:p>
        </p:txBody>
      </p:sp>
      <p:sp>
        <p:nvSpPr>
          <p:cNvPr id="506" name="Google Shape;506;p51"/>
          <p:cNvSpPr txBox="1"/>
          <p:nvPr/>
        </p:nvSpPr>
        <p:spPr>
          <a:xfrm>
            <a:off x="800713" y="2773525"/>
            <a:ext cx="20793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a:ea typeface="Montserrat"/>
                <a:cs typeface="Montserrat"/>
                <a:sym typeface="Montserrat"/>
              </a:rPr>
              <a:t>Potential for administrative burden → collect feedback surveys and </a:t>
            </a:r>
            <a:r>
              <a:rPr lang="en" sz="1100" b="1">
                <a:latin typeface="Montserrat"/>
                <a:ea typeface="Montserrat"/>
                <a:cs typeface="Montserrat"/>
                <a:sym typeface="Montserrat"/>
              </a:rPr>
              <a:t>adjust time frame if needed </a:t>
            </a:r>
            <a:r>
              <a:rPr lang="en" sz="1100">
                <a:latin typeface="Montserrat"/>
                <a:ea typeface="Montserrat"/>
                <a:cs typeface="Montserrat"/>
                <a:sym typeface="Montserrat"/>
              </a:rPr>
              <a:t>for data input  </a:t>
            </a:r>
            <a:endParaRPr sz="1100">
              <a:latin typeface="Montserrat"/>
              <a:ea typeface="Montserrat"/>
              <a:cs typeface="Montserrat"/>
              <a:sym typeface="Montserrat"/>
            </a:endParaRPr>
          </a:p>
        </p:txBody>
      </p:sp>
      <p:sp>
        <p:nvSpPr>
          <p:cNvPr id="507" name="Google Shape;507;p51"/>
          <p:cNvSpPr txBox="1"/>
          <p:nvPr/>
        </p:nvSpPr>
        <p:spPr>
          <a:xfrm>
            <a:off x="411000" y="3804925"/>
            <a:ext cx="1900500" cy="692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latin typeface="Montserrat"/>
                <a:ea typeface="Montserrat"/>
                <a:cs typeface="Montserrat"/>
                <a:sym typeface="Montserrat"/>
              </a:rPr>
              <a:t>Tech. barrier → advertise database with </a:t>
            </a:r>
            <a:r>
              <a:rPr lang="en" sz="1100" b="1">
                <a:latin typeface="Montserrat"/>
                <a:ea typeface="Montserrat"/>
                <a:cs typeface="Montserrat"/>
                <a:sym typeface="Montserrat"/>
              </a:rPr>
              <a:t>local library addresses¹</a:t>
            </a:r>
            <a:endParaRPr sz="1100" b="1">
              <a:latin typeface="Montserrat"/>
              <a:ea typeface="Montserrat"/>
              <a:cs typeface="Montserrat"/>
              <a:sym typeface="Montserrat"/>
            </a:endParaRPr>
          </a:p>
        </p:txBody>
      </p:sp>
      <p:sp>
        <p:nvSpPr>
          <p:cNvPr id="508" name="Google Shape;508;p51"/>
          <p:cNvSpPr txBox="1"/>
          <p:nvPr/>
        </p:nvSpPr>
        <p:spPr>
          <a:xfrm>
            <a:off x="4413100" y="1425200"/>
            <a:ext cx="20793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a:ea typeface="Montserrat"/>
                <a:cs typeface="Montserrat"/>
                <a:sym typeface="Montserrat"/>
              </a:rPr>
              <a:t>How to find jobs? → </a:t>
            </a:r>
            <a:r>
              <a:rPr lang="en" sz="1100" b="1">
                <a:latin typeface="Montserrat"/>
                <a:ea typeface="Montserrat"/>
                <a:cs typeface="Montserrat"/>
                <a:sym typeface="Montserrat"/>
              </a:rPr>
              <a:t>community partnerships</a:t>
            </a:r>
            <a:r>
              <a:rPr lang="en" sz="1100">
                <a:latin typeface="Montserrat"/>
                <a:ea typeface="Montserrat"/>
                <a:cs typeface="Montserrat"/>
                <a:sym typeface="Montserrat"/>
              </a:rPr>
              <a:t> &amp; partnership with UNITY to </a:t>
            </a:r>
            <a:r>
              <a:rPr lang="en" sz="1100" b="1">
                <a:latin typeface="Montserrat"/>
                <a:ea typeface="Montserrat"/>
                <a:cs typeface="Montserrat"/>
                <a:sym typeface="Montserrat"/>
              </a:rPr>
              <a:t>assess already established connections </a:t>
            </a:r>
            <a:endParaRPr sz="1100" b="1">
              <a:latin typeface="Montserrat"/>
              <a:ea typeface="Montserrat"/>
              <a:cs typeface="Montserrat"/>
              <a:sym typeface="Montserrat"/>
            </a:endParaRPr>
          </a:p>
        </p:txBody>
      </p:sp>
      <p:sp>
        <p:nvSpPr>
          <p:cNvPr id="509" name="Google Shape;509;p51"/>
          <p:cNvSpPr txBox="1"/>
          <p:nvPr/>
        </p:nvSpPr>
        <p:spPr>
          <a:xfrm>
            <a:off x="3159063" y="2845750"/>
            <a:ext cx="2079300" cy="153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latin typeface="Montserrat"/>
                <a:ea typeface="Montserrat"/>
                <a:cs typeface="Montserrat"/>
                <a:sym typeface="Montserrat"/>
              </a:rPr>
              <a:t>Potential for inefficiency in one-on-one meetings → </a:t>
            </a:r>
            <a:r>
              <a:rPr lang="en" sz="1100" b="1">
                <a:latin typeface="Montserrat"/>
                <a:ea typeface="Montserrat"/>
                <a:cs typeface="Montserrat"/>
                <a:sym typeface="Montserrat"/>
              </a:rPr>
              <a:t>more intentional meetings </a:t>
            </a:r>
            <a:r>
              <a:rPr lang="en" sz="1100">
                <a:latin typeface="Montserrat"/>
                <a:ea typeface="Montserrat"/>
                <a:cs typeface="Montserrat"/>
                <a:sym typeface="Montserrat"/>
              </a:rPr>
              <a:t>will allows clients to find better job fits, </a:t>
            </a:r>
            <a:r>
              <a:rPr lang="en" sz="1100" b="1">
                <a:latin typeface="Montserrat"/>
                <a:ea typeface="Montserrat"/>
                <a:cs typeface="Montserrat"/>
                <a:sym typeface="Montserrat"/>
              </a:rPr>
              <a:t>increasing employability</a:t>
            </a:r>
            <a:r>
              <a:rPr lang="en" sz="1100">
                <a:latin typeface="Montserrat"/>
                <a:ea typeface="Montserrat"/>
                <a:cs typeface="Montserrat"/>
                <a:sym typeface="Montserrat"/>
              </a:rPr>
              <a:t> and </a:t>
            </a:r>
            <a:r>
              <a:rPr lang="en" sz="1100" b="1">
                <a:latin typeface="Montserrat"/>
                <a:ea typeface="Montserrat"/>
                <a:cs typeface="Montserrat"/>
                <a:sym typeface="Montserrat"/>
              </a:rPr>
              <a:t>job retention</a:t>
            </a:r>
            <a:r>
              <a:rPr lang="en" sz="1100">
                <a:latin typeface="Montserrat"/>
                <a:ea typeface="Montserrat"/>
                <a:cs typeface="Montserrat"/>
                <a:sym typeface="Montserrat"/>
              </a:rPr>
              <a:t> </a:t>
            </a:r>
            <a:endParaRPr sz="1100">
              <a:latin typeface="Montserrat"/>
              <a:ea typeface="Montserrat"/>
              <a:cs typeface="Montserrat"/>
              <a:sym typeface="Montserrat"/>
            </a:endParaRPr>
          </a:p>
        </p:txBody>
      </p:sp>
      <p:sp>
        <p:nvSpPr>
          <p:cNvPr id="510" name="Google Shape;510;p51"/>
          <p:cNvSpPr txBox="1"/>
          <p:nvPr/>
        </p:nvSpPr>
        <p:spPr>
          <a:xfrm>
            <a:off x="6644800" y="2455813"/>
            <a:ext cx="22677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Montserrat"/>
                <a:ea typeface="Montserrat"/>
                <a:cs typeface="Montserrat"/>
                <a:sym typeface="Montserrat"/>
              </a:rPr>
              <a:t>Concern about Duration  → system is designed to allow people time to earn </a:t>
            </a:r>
            <a:r>
              <a:rPr lang="en" sz="1100" b="1">
                <a:latin typeface="Montserrat"/>
                <a:ea typeface="Montserrat"/>
                <a:cs typeface="Montserrat"/>
                <a:sym typeface="Montserrat"/>
              </a:rPr>
              <a:t>economic stability</a:t>
            </a:r>
            <a:r>
              <a:rPr lang="en" sz="1100">
                <a:latin typeface="Montserrat"/>
                <a:ea typeface="Montserrat"/>
                <a:cs typeface="Montserrat"/>
                <a:sym typeface="Montserrat"/>
              </a:rPr>
              <a:t>, which is </a:t>
            </a:r>
            <a:r>
              <a:rPr lang="en" sz="1100" b="1">
                <a:latin typeface="Montserrat"/>
                <a:ea typeface="Montserrat"/>
                <a:cs typeface="Montserrat"/>
                <a:sym typeface="Montserrat"/>
              </a:rPr>
              <a:t>necessary</a:t>
            </a:r>
            <a:r>
              <a:rPr lang="en" sz="1100">
                <a:latin typeface="Montserrat"/>
                <a:ea typeface="Montserrat"/>
                <a:cs typeface="Montserrat"/>
                <a:sym typeface="Montserrat"/>
              </a:rPr>
              <a:t> for leaving if they wish</a:t>
            </a:r>
            <a:endParaRPr sz="1100">
              <a:latin typeface="Montserrat"/>
              <a:ea typeface="Montserrat"/>
              <a:cs typeface="Montserrat"/>
              <a:sym typeface="Montserrat"/>
            </a:endParaRPr>
          </a:p>
        </p:txBody>
      </p:sp>
      <p:sp>
        <p:nvSpPr>
          <p:cNvPr id="511" name="Google Shape;511;p51"/>
          <p:cNvSpPr txBox="1"/>
          <p:nvPr/>
        </p:nvSpPr>
        <p:spPr>
          <a:xfrm>
            <a:off x="7888225" y="3630825"/>
            <a:ext cx="12600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a:ea typeface="Montserrat"/>
                <a:cs typeface="Montserrat"/>
                <a:sym typeface="Montserrat"/>
              </a:rPr>
              <a:t>Community stigma of unit → increase </a:t>
            </a:r>
            <a:r>
              <a:rPr lang="en" sz="1100" b="1">
                <a:latin typeface="Montserrat"/>
                <a:ea typeface="Montserrat"/>
                <a:cs typeface="Montserrat"/>
                <a:sym typeface="Montserrat"/>
              </a:rPr>
              <a:t>volunteer opportunities</a:t>
            </a:r>
            <a:r>
              <a:rPr lang="en" sz="1100">
                <a:latin typeface="Montserrat"/>
                <a:ea typeface="Montserrat"/>
                <a:cs typeface="Montserrat"/>
                <a:sym typeface="Montserrat"/>
              </a:rPr>
              <a:t>² </a:t>
            </a:r>
            <a:endParaRPr sz="1100">
              <a:latin typeface="Montserrat"/>
              <a:ea typeface="Montserrat"/>
              <a:cs typeface="Montserrat"/>
              <a:sym typeface="Montserrat"/>
            </a:endParaRPr>
          </a:p>
        </p:txBody>
      </p:sp>
      <p:sp>
        <p:nvSpPr>
          <p:cNvPr id="512" name="Google Shape;512;p51"/>
          <p:cNvSpPr txBox="1"/>
          <p:nvPr/>
        </p:nvSpPr>
        <p:spPr>
          <a:xfrm>
            <a:off x="0" y="4822225"/>
            <a:ext cx="9284400" cy="3231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1.  Coffee and donuts spark homeless outreach at New Orleans Public Library | Tulane School of Social Work. (n.d.). Tssw.tulane.edu. https://tssw.tulane.edu/news/coffee-and-donuts-spark-new-orleans-homeless-outreach#:~:text=The%20survey%20found%20that%2060</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2. “Why Homelessness Is Stigmatized.” Unity Parenting and Counseling, 8 Apr. 2022, unityparenting.org/why-homelessness-is-stigmatized/.</a:t>
            </a:r>
            <a:endParaRPr sz="450">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16"/>
        <p:cNvGrpSpPr/>
        <p:nvPr/>
      </p:nvGrpSpPr>
      <p:grpSpPr>
        <a:xfrm>
          <a:off x="0" y="0"/>
          <a:ext cx="0" cy="0"/>
          <a:chOff x="0" y="0"/>
          <a:chExt cx="0" cy="0"/>
        </a:xfrm>
      </p:grpSpPr>
      <p:sp>
        <p:nvSpPr>
          <p:cNvPr id="517" name="Google Shape;517;p52"/>
          <p:cNvSpPr txBox="1">
            <a:spLocks noGrp="1"/>
          </p:cNvSpPr>
          <p:nvPr>
            <p:ph type="ctrTitle"/>
          </p:nvPr>
        </p:nvSpPr>
        <p:spPr>
          <a:xfrm>
            <a:off x="2696625" y="1063225"/>
            <a:ext cx="6146700" cy="26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solidFill>
                  <a:schemeClr val="accent1"/>
                </a:solidFill>
              </a:rPr>
              <a:t>Logistics and </a:t>
            </a:r>
            <a:endParaRPr sz="4000">
              <a:solidFill>
                <a:schemeClr val="accent1"/>
              </a:solidFill>
            </a:endParaRPr>
          </a:p>
          <a:p>
            <a:pPr marL="0" lvl="0" indent="0" algn="l" rtl="0">
              <a:spcBef>
                <a:spcPts val="0"/>
              </a:spcBef>
              <a:spcAft>
                <a:spcPts val="0"/>
              </a:spcAft>
              <a:buNone/>
            </a:pPr>
            <a:r>
              <a:rPr lang="en" sz="4000">
                <a:solidFill>
                  <a:schemeClr val="accent1"/>
                </a:solidFill>
              </a:rPr>
              <a:t>Metrics of Evaluation </a:t>
            </a:r>
            <a:endParaRPr sz="4000">
              <a:solidFill>
                <a:srgbClr val="4A8C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21"/>
        <p:cNvGrpSpPr/>
        <p:nvPr/>
      </p:nvGrpSpPr>
      <p:grpSpPr>
        <a:xfrm>
          <a:off x="0" y="0"/>
          <a:ext cx="0" cy="0"/>
          <a:chOff x="0" y="0"/>
          <a:chExt cx="0" cy="0"/>
        </a:xfrm>
      </p:grpSpPr>
      <p:sp>
        <p:nvSpPr>
          <p:cNvPr id="522" name="Google Shape;522;p53"/>
          <p:cNvSpPr txBox="1">
            <a:spLocks noGrp="1"/>
          </p:cNvSpPr>
          <p:nvPr>
            <p:ph type="title"/>
          </p:nvPr>
        </p:nvSpPr>
        <p:spPr>
          <a:xfrm>
            <a:off x="1723200" y="4121500"/>
            <a:ext cx="48780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General Project Timeline, 2024</a:t>
            </a:r>
            <a:endParaRPr sz="2300"/>
          </a:p>
        </p:txBody>
      </p:sp>
      <p:cxnSp>
        <p:nvCxnSpPr>
          <p:cNvPr id="523" name="Google Shape;523;p53"/>
          <p:cNvCxnSpPr/>
          <p:nvPr/>
        </p:nvCxnSpPr>
        <p:spPr>
          <a:xfrm rot="10800000" flipH="1">
            <a:off x="-129600" y="3095700"/>
            <a:ext cx="9273600" cy="26400"/>
          </a:xfrm>
          <a:prstGeom prst="straightConnector1">
            <a:avLst/>
          </a:prstGeom>
          <a:noFill/>
          <a:ln w="76200" cap="flat" cmpd="sng">
            <a:solidFill>
              <a:schemeClr val="dk2"/>
            </a:solidFill>
            <a:prstDash val="solid"/>
            <a:round/>
            <a:headEnd type="none" w="med" len="med"/>
            <a:tailEnd type="none" w="med" len="med"/>
          </a:ln>
        </p:spPr>
      </p:cxnSp>
      <p:sp>
        <p:nvSpPr>
          <p:cNvPr id="524" name="Google Shape;524;p53"/>
          <p:cNvSpPr txBox="1"/>
          <p:nvPr/>
        </p:nvSpPr>
        <p:spPr>
          <a:xfrm>
            <a:off x="108525" y="3294075"/>
            <a:ext cx="858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Jan. 2024						           June 2024					Dec. 2024						</a:t>
            </a:r>
            <a:endParaRPr>
              <a:latin typeface="Montserrat"/>
              <a:ea typeface="Montserrat"/>
              <a:cs typeface="Montserrat"/>
              <a:sym typeface="Montserrat"/>
            </a:endParaRPr>
          </a:p>
        </p:txBody>
      </p:sp>
      <p:cxnSp>
        <p:nvCxnSpPr>
          <p:cNvPr id="525" name="Google Shape;525;p53"/>
          <p:cNvCxnSpPr/>
          <p:nvPr/>
        </p:nvCxnSpPr>
        <p:spPr>
          <a:xfrm>
            <a:off x="3264561" y="2730593"/>
            <a:ext cx="0" cy="246000"/>
          </a:xfrm>
          <a:prstGeom prst="straightConnector1">
            <a:avLst/>
          </a:prstGeom>
          <a:noFill/>
          <a:ln w="38100" cap="flat" cmpd="sng">
            <a:solidFill>
              <a:srgbClr val="38761D"/>
            </a:solidFill>
            <a:prstDash val="solid"/>
            <a:round/>
            <a:headEnd type="none" w="med" len="med"/>
            <a:tailEnd type="none" w="med" len="med"/>
          </a:ln>
        </p:spPr>
      </p:cxnSp>
      <p:cxnSp>
        <p:nvCxnSpPr>
          <p:cNvPr id="526" name="Google Shape;526;p53"/>
          <p:cNvCxnSpPr/>
          <p:nvPr/>
        </p:nvCxnSpPr>
        <p:spPr>
          <a:xfrm rot="10800000" flipH="1">
            <a:off x="2871750" y="2952125"/>
            <a:ext cx="844500" cy="10200"/>
          </a:xfrm>
          <a:prstGeom prst="straightConnector1">
            <a:avLst/>
          </a:prstGeom>
          <a:noFill/>
          <a:ln w="38100" cap="flat" cmpd="sng">
            <a:solidFill>
              <a:srgbClr val="38761D"/>
            </a:solidFill>
            <a:prstDash val="solid"/>
            <a:round/>
            <a:headEnd type="none" w="med" len="med"/>
            <a:tailEnd type="none" w="med" len="med"/>
          </a:ln>
        </p:spPr>
      </p:cxnSp>
      <p:cxnSp>
        <p:nvCxnSpPr>
          <p:cNvPr id="527" name="Google Shape;527;p53"/>
          <p:cNvCxnSpPr/>
          <p:nvPr/>
        </p:nvCxnSpPr>
        <p:spPr>
          <a:xfrm>
            <a:off x="3709447" y="2963400"/>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28" name="Google Shape;528;p53"/>
          <p:cNvCxnSpPr/>
          <p:nvPr/>
        </p:nvCxnSpPr>
        <p:spPr>
          <a:xfrm>
            <a:off x="2871750" y="2929888"/>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29" name="Google Shape;529;p53"/>
          <p:cNvCxnSpPr/>
          <p:nvPr/>
        </p:nvCxnSpPr>
        <p:spPr>
          <a:xfrm>
            <a:off x="1998699" y="2730593"/>
            <a:ext cx="0" cy="246000"/>
          </a:xfrm>
          <a:prstGeom prst="straightConnector1">
            <a:avLst/>
          </a:prstGeom>
          <a:noFill/>
          <a:ln w="38100" cap="flat" cmpd="sng">
            <a:solidFill>
              <a:srgbClr val="38761D"/>
            </a:solidFill>
            <a:prstDash val="solid"/>
            <a:round/>
            <a:headEnd type="none" w="med" len="med"/>
            <a:tailEnd type="none" w="med" len="med"/>
          </a:ln>
        </p:spPr>
      </p:cxnSp>
      <p:cxnSp>
        <p:nvCxnSpPr>
          <p:cNvPr id="530" name="Google Shape;530;p53"/>
          <p:cNvCxnSpPr/>
          <p:nvPr/>
        </p:nvCxnSpPr>
        <p:spPr>
          <a:xfrm rot="10800000" flipH="1">
            <a:off x="1239450" y="2952125"/>
            <a:ext cx="1632300" cy="10200"/>
          </a:xfrm>
          <a:prstGeom prst="straightConnector1">
            <a:avLst/>
          </a:prstGeom>
          <a:noFill/>
          <a:ln w="38100" cap="flat" cmpd="sng">
            <a:solidFill>
              <a:srgbClr val="38761D"/>
            </a:solidFill>
            <a:prstDash val="solid"/>
            <a:round/>
            <a:headEnd type="none" w="med" len="med"/>
            <a:tailEnd type="none" w="med" len="med"/>
          </a:ln>
        </p:spPr>
      </p:cxnSp>
      <p:cxnSp>
        <p:nvCxnSpPr>
          <p:cNvPr id="531" name="Google Shape;531;p53"/>
          <p:cNvCxnSpPr/>
          <p:nvPr/>
        </p:nvCxnSpPr>
        <p:spPr>
          <a:xfrm>
            <a:off x="2858600" y="2963400"/>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32" name="Google Shape;532;p53"/>
          <p:cNvCxnSpPr/>
          <p:nvPr/>
        </p:nvCxnSpPr>
        <p:spPr>
          <a:xfrm>
            <a:off x="1239450" y="2929888"/>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33" name="Google Shape;533;p53"/>
          <p:cNvCxnSpPr/>
          <p:nvPr/>
        </p:nvCxnSpPr>
        <p:spPr>
          <a:xfrm>
            <a:off x="4468700" y="2730588"/>
            <a:ext cx="0" cy="246000"/>
          </a:xfrm>
          <a:prstGeom prst="straightConnector1">
            <a:avLst/>
          </a:prstGeom>
          <a:noFill/>
          <a:ln w="38100" cap="flat" cmpd="sng">
            <a:solidFill>
              <a:srgbClr val="38761D"/>
            </a:solidFill>
            <a:prstDash val="solid"/>
            <a:round/>
            <a:headEnd type="none" w="med" len="med"/>
            <a:tailEnd type="none" w="med" len="med"/>
          </a:ln>
        </p:spPr>
      </p:cxnSp>
      <p:cxnSp>
        <p:nvCxnSpPr>
          <p:cNvPr id="534" name="Google Shape;534;p53"/>
          <p:cNvCxnSpPr/>
          <p:nvPr/>
        </p:nvCxnSpPr>
        <p:spPr>
          <a:xfrm rot="10800000" flipH="1">
            <a:off x="3709450" y="2952113"/>
            <a:ext cx="1632300" cy="10200"/>
          </a:xfrm>
          <a:prstGeom prst="straightConnector1">
            <a:avLst/>
          </a:prstGeom>
          <a:noFill/>
          <a:ln w="38100" cap="flat" cmpd="sng">
            <a:solidFill>
              <a:srgbClr val="38761D"/>
            </a:solidFill>
            <a:prstDash val="solid"/>
            <a:round/>
            <a:headEnd type="none" w="med" len="med"/>
            <a:tailEnd type="none" w="med" len="med"/>
          </a:ln>
        </p:spPr>
      </p:cxnSp>
      <p:cxnSp>
        <p:nvCxnSpPr>
          <p:cNvPr id="535" name="Google Shape;535;p53"/>
          <p:cNvCxnSpPr/>
          <p:nvPr/>
        </p:nvCxnSpPr>
        <p:spPr>
          <a:xfrm>
            <a:off x="5328600" y="2963388"/>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36" name="Google Shape;536;p53"/>
          <p:cNvCxnSpPr/>
          <p:nvPr/>
        </p:nvCxnSpPr>
        <p:spPr>
          <a:xfrm>
            <a:off x="3709450" y="2929875"/>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37" name="Google Shape;537;p53"/>
          <p:cNvCxnSpPr/>
          <p:nvPr/>
        </p:nvCxnSpPr>
        <p:spPr>
          <a:xfrm>
            <a:off x="794600" y="2730593"/>
            <a:ext cx="0" cy="246000"/>
          </a:xfrm>
          <a:prstGeom prst="straightConnector1">
            <a:avLst/>
          </a:prstGeom>
          <a:noFill/>
          <a:ln w="38100" cap="flat" cmpd="sng">
            <a:solidFill>
              <a:srgbClr val="38761D"/>
            </a:solidFill>
            <a:prstDash val="solid"/>
            <a:round/>
            <a:headEnd type="none" w="med" len="med"/>
            <a:tailEnd type="none" w="med" len="med"/>
          </a:ln>
        </p:spPr>
      </p:cxnSp>
      <p:cxnSp>
        <p:nvCxnSpPr>
          <p:cNvPr id="538" name="Google Shape;538;p53"/>
          <p:cNvCxnSpPr/>
          <p:nvPr/>
        </p:nvCxnSpPr>
        <p:spPr>
          <a:xfrm rot="10800000" flipH="1">
            <a:off x="401825" y="2952125"/>
            <a:ext cx="844500" cy="10200"/>
          </a:xfrm>
          <a:prstGeom prst="straightConnector1">
            <a:avLst/>
          </a:prstGeom>
          <a:noFill/>
          <a:ln w="38100" cap="flat" cmpd="sng">
            <a:solidFill>
              <a:srgbClr val="38761D"/>
            </a:solidFill>
            <a:prstDash val="solid"/>
            <a:round/>
            <a:headEnd type="none" w="med" len="med"/>
            <a:tailEnd type="none" w="med" len="med"/>
          </a:ln>
        </p:spPr>
      </p:cxnSp>
      <p:cxnSp>
        <p:nvCxnSpPr>
          <p:cNvPr id="539" name="Google Shape;539;p53"/>
          <p:cNvCxnSpPr/>
          <p:nvPr/>
        </p:nvCxnSpPr>
        <p:spPr>
          <a:xfrm>
            <a:off x="1239447" y="2963400"/>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40" name="Google Shape;540;p53"/>
          <p:cNvCxnSpPr/>
          <p:nvPr/>
        </p:nvCxnSpPr>
        <p:spPr>
          <a:xfrm>
            <a:off x="401825" y="2929888"/>
            <a:ext cx="0" cy="158700"/>
          </a:xfrm>
          <a:prstGeom prst="straightConnector1">
            <a:avLst/>
          </a:prstGeom>
          <a:noFill/>
          <a:ln w="38100" cap="flat" cmpd="sng">
            <a:solidFill>
              <a:srgbClr val="38761D"/>
            </a:solidFill>
            <a:prstDash val="solid"/>
            <a:round/>
            <a:headEnd type="none" w="med" len="med"/>
            <a:tailEnd type="none" w="med" len="med"/>
          </a:ln>
        </p:spPr>
      </p:cxnSp>
      <p:cxnSp>
        <p:nvCxnSpPr>
          <p:cNvPr id="541" name="Google Shape;541;p53"/>
          <p:cNvCxnSpPr/>
          <p:nvPr/>
        </p:nvCxnSpPr>
        <p:spPr>
          <a:xfrm>
            <a:off x="793068" y="2056549"/>
            <a:ext cx="0" cy="595503"/>
          </a:xfrm>
          <a:prstGeom prst="straightConnector1">
            <a:avLst/>
          </a:prstGeom>
          <a:noFill/>
          <a:ln w="38100" cap="flat" cmpd="sng">
            <a:solidFill>
              <a:srgbClr val="FF0000"/>
            </a:solidFill>
            <a:prstDash val="solid"/>
            <a:round/>
            <a:headEnd type="none" w="med" len="med"/>
            <a:tailEnd type="none" w="med" len="med"/>
          </a:ln>
        </p:spPr>
      </p:cxnSp>
      <p:cxnSp>
        <p:nvCxnSpPr>
          <p:cNvPr id="542" name="Google Shape;542;p53"/>
          <p:cNvCxnSpPr/>
          <p:nvPr/>
        </p:nvCxnSpPr>
        <p:spPr>
          <a:xfrm>
            <a:off x="1344781" y="2698245"/>
            <a:ext cx="0" cy="383703"/>
          </a:xfrm>
          <a:prstGeom prst="straightConnector1">
            <a:avLst/>
          </a:prstGeom>
          <a:noFill/>
          <a:ln w="38100" cap="flat" cmpd="sng">
            <a:solidFill>
              <a:srgbClr val="FF0000"/>
            </a:solidFill>
            <a:prstDash val="solid"/>
            <a:round/>
            <a:headEnd type="none" w="med" len="med"/>
            <a:tailEnd type="none" w="med" len="med"/>
          </a:ln>
        </p:spPr>
      </p:cxnSp>
      <p:cxnSp>
        <p:nvCxnSpPr>
          <p:cNvPr id="543" name="Google Shape;543;p53"/>
          <p:cNvCxnSpPr/>
          <p:nvPr/>
        </p:nvCxnSpPr>
        <p:spPr>
          <a:xfrm>
            <a:off x="293750" y="1190625"/>
            <a:ext cx="4500" cy="1910100"/>
          </a:xfrm>
          <a:prstGeom prst="straightConnector1">
            <a:avLst/>
          </a:prstGeom>
          <a:noFill/>
          <a:ln w="38100" cap="flat" cmpd="sng">
            <a:solidFill>
              <a:srgbClr val="000000"/>
            </a:solidFill>
            <a:prstDash val="solid"/>
            <a:round/>
            <a:headEnd type="none" w="med" len="med"/>
            <a:tailEnd type="none" w="med" len="med"/>
          </a:ln>
        </p:spPr>
      </p:cxnSp>
      <p:cxnSp>
        <p:nvCxnSpPr>
          <p:cNvPr id="544" name="Google Shape;544;p53"/>
          <p:cNvCxnSpPr/>
          <p:nvPr/>
        </p:nvCxnSpPr>
        <p:spPr>
          <a:xfrm>
            <a:off x="2121542" y="2056549"/>
            <a:ext cx="0" cy="630306"/>
          </a:xfrm>
          <a:prstGeom prst="straightConnector1">
            <a:avLst/>
          </a:prstGeom>
          <a:noFill/>
          <a:ln w="38100" cap="flat" cmpd="sng">
            <a:solidFill>
              <a:srgbClr val="FF0000"/>
            </a:solidFill>
            <a:prstDash val="solid"/>
            <a:round/>
            <a:headEnd type="none" w="med" len="med"/>
            <a:tailEnd type="none" w="med" len="med"/>
          </a:ln>
        </p:spPr>
      </p:cxnSp>
      <p:cxnSp>
        <p:nvCxnSpPr>
          <p:cNvPr id="545" name="Google Shape;545;p53"/>
          <p:cNvCxnSpPr/>
          <p:nvPr/>
        </p:nvCxnSpPr>
        <p:spPr>
          <a:xfrm>
            <a:off x="2949158" y="2686992"/>
            <a:ext cx="0" cy="406205"/>
          </a:xfrm>
          <a:prstGeom prst="straightConnector1">
            <a:avLst/>
          </a:prstGeom>
          <a:noFill/>
          <a:ln w="38100" cap="flat" cmpd="sng">
            <a:solidFill>
              <a:srgbClr val="FF0000"/>
            </a:solidFill>
            <a:prstDash val="solid"/>
            <a:round/>
            <a:headEnd type="none" w="med" len="med"/>
            <a:tailEnd type="none" w="med" len="med"/>
          </a:ln>
        </p:spPr>
      </p:cxnSp>
      <p:cxnSp>
        <p:nvCxnSpPr>
          <p:cNvPr id="546" name="Google Shape;546;p53"/>
          <p:cNvCxnSpPr/>
          <p:nvPr/>
        </p:nvCxnSpPr>
        <p:spPr>
          <a:xfrm>
            <a:off x="3363842" y="2056554"/>
            <a:ext cx="0" cy="612302"/>
          </a:xfrm>
          <a:prstGeom prst="straightConnector1">
            <a:avLst/>
          </a:prstGeom>
          <a:noFill/>
          <a:ln w="38100" cap="flat" cmpd="sng">
            <a:solidFill>
              <a:srgbClr val="FF0000"/>
            </a:solidFill>
            <a:prstDash val="solid"/>
            <a:round/>
            <a:headEnd type="none" w="med" len="med"/>
            <a:tailEnd type="none" w="med" len="med"/>
          </a:ln>
        </p:spPr>
      </p:cxnSp>
      <p:cxnSp>
        <p:nvCxnSpPr>
          <p:cNvPr id="547" name="Google Shape;547;p53"/>
          <p:cNvCxnSpPr/>
          <p:nvPr/>
        </p:nvCxnSpPr>
        <p:spPr>
          <a:xfrm>
            <a:off x="3837253" y="2681311"/>
            <a:ext cx="0" cy="394502"/>
          </a:xfrm>
          <a:prstGeom prst="straightConnector1">
            <a:avLst/>
          </a:prstGeom>
          <a:noFill/>
          <a:ln w="38100" cap="flat" cmpd="sng">
            <a:solidFill>
              <a:srgbClr val="FF0000"/>
            </a:solidFill>
            <a:prstDash val="solid"/>
            <a:round/>
            <a:headEnd type="none" w="med" len="med"/>
            <a:tailEnd type="none" w="med" len="med"/>
          </a:ln>
        </p:spPr>
      </p:cxnSp>
      <p:sp>
        <p:nvSpPr>
          <p:cNvPr id="548" name="Google Shape;548;p53"/>
          <p:cNvSpPr txBox="1"/>
          <p:nvPr/>
        </p:nvSpPr>
        <p:spPr>
          <a:xfrm>
            <a:off x="437125" y="2231775"/>
            <a:ext cx="8445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8761D"/>
                </a:solidFill>
                <a:latin typeface="Montserrat"/>
                <a:ea typeface="Montserrat"/>
                <a:cs typeface="Montserrat"/>
                <a:sym typeface="Montserrat"/>
              </a:rPr>
              <a:t>Create database</a:t>
            </a:r>
            <a:endParaRPr sz="1000">
              <a:solidFill>
                <a:srgbClr val="38761D"/>
              </a:solidFill>
              <a:latin typeface="Montserrat"/>
              <a:ea typeface="Montserrat"/>
              <a:cs typeface="Montserrat"/>
              <a:sym typeface="Montserrat"/>
            </a:endParaRPr>
          </a:p>
        </p:txBody>
      </p:sp>
      <p:cxnSp>
        <p:nvCxnSpPr>
          <p:cNvPr id="549" name="Google Shape;549;p53"/>
          <p:cNvCxnSpPr/>
          <p:nvPr/>
        </p:nvCxnSpPr>
        <p:spPr>
          <a:xfrm>
            <a:off x="294443" y="2684501"/>
            <a:ext cx="3531600" cy="14100"/>
          </a:xfrm>
          <a:prstGeom prst="straightConnector1">
            <a:avLst/>
          </a:prstGeom>
          <a:noFill/>
          <a:ln w="38100" cap="flat" cmpd="sng">
            <a:solidFill>
              <a:srgbClr val="FF0000"/>
            </a:solidFill>
            <a:prstDash val="solid"/>
            <a:round/>
            <a:headEnd type="none" w="med" len="med"/>
            <a:tailEnd type="none" w="med" len="med"/>
          </a:ln>
        </p:spPr>
      </p:cxnSp>
      <p:sp>
        <p:nvSpPr>
          <p:cNvPr id="550" name="Google Shape;550;p53"/>
          <p:cNvSpPr txBox="1"/>
          <p:nvPr/>
        </p:nvSpPr>
        <p:spPr>
          <a:xfrm>
            <a:off x="1258900" y="2179913"/>
            <a:ext cx="15051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8761D"/>
                </a:solidFill>
                <a:latin typeface="Montserrat"/>
                <a:ea typeface="Montserrat"/>
                <a:cs typeface="Montserrat"/>
                <a:sym typeface="Montserrat"/>
              </a:rPr>
              <a:t>Register homeless shelters on database</a:t>
            </a:r>
            <a:endParaRPr sz="1000">
              <a:solidFill>
                <a:srgbClr val="38761D"/>
              </a:solidFill>
              <a:latin typeface="Montserrat"/>
              <a:ea typeface="Montserrat"/>
              <a:cs typeface="Montserrat"/>
              <a:sym typeface="Montserrat"/>
            </a:endParaRPr>
          </a:p>
        </p:txBody>
      </p:sp>
      <p:sp>
        <p:nvSpPr>
          <p:cNvPr id="551" name="Google Shape;551;p53"/>
          <p:cNvSpPr txBox="1"/>
          <p:nvPr/>
        </p:nvSpPr>
        <p:spPr>
          <a:xfrm>
            <a:off x="2814450" y="2168800"/>
            <a:ext cx="12528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8761D"/>
                </a:solidFill>
                <a:latin typeface="Montserrat"/>
                <a:ea typeface="Montserrat"/>
                <a:cs typeface="Montserrat"/>
                <a:sym typeface="Montserrat"/>
              </a:rPr>
              <a:t>Run database on websites</a:t>
            </a:r>
            <a:endParaRPr sz="1000">
              <a:solidFill>
                <a:srgbClr val="38761D"/>
              </a:solidFill>
              <a:latin typeface="Montserrat"/>
              <a:ea typeface="Montserrat"/>
              <a:cs typeface="Montserrat"/>
              <a:sym typeface="Montserrat"/>
            </a:endParaRPr>
          </a:p>
        </p:txBody>
      </p:sp>
      <p:sp>
        <p:nvSpPr>
          <p:cNvPr id="552" name="Google Shape;552;p53"/>
          <p:cNvSpPr txBox="1"/>
          <p:nvPr/>
        </p:nvSpPr>
        <p:spPr>
          <a:xfrm>
            <a:off x="336775" y="1576850"/>
            <a:ext cx="10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Montserrat"/>
                <a:ea typeface="Montserrat"/>
                <a:cs typeface="Montserrat"/>
                <a:sym typeface="Montserrat"/>
              </a:rPr>
              <a:t>Hire 13 career coordinators</a:t>
            </a:r>
            <a:endParaRPr sz="1000">
              <a:solidFill>
                <a:srgbClr val="FF0000"/>
              </a:solidFill>
              <a:latin typeface="Montserrat"/>
              <a:ea typeface="Montserrat"/>
              <a:cs typeface="Montserrat"/>
              <a:sym typeface="Montserrat"/>
            </a:endParaRPr>
          </a:p>
        </p:txBody>
      </p:sp>
      <p:sp>
        <p:nvSpPr>
          <p:cNvPr id="553" name="Google Shape;553;p53"/>
          <p:cNvSpPr txBox="1"/>
          <p:nvPr/>
        </p:nvSpPr>
        <p:spPr>
          <a:xfrm>
            <a:off x="1598950" y="1550925"/>
            <a:ext cx="10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Montserrat"/>
                <a:ea typeface="Montserrat"/>
                <a:cs typeface="Montserrat"/>
                <a:sym typeface="Montserrat"/>
              </a:rPr>
              <a:t>Train career coordinators</a:t>
            </a:r>
            <a:endParaRPr sz="1000">
              <a:solidFill>
                <a:srgbClr val="FF0000"/>
              </a:solidFill>
              <a:latin typeface="Montserrat"/>
              <a:ea typeface="Montserrat"/>
              <a:cs typeface="Montserrat"/>
              <a:sym typeface="Montserrat"/>
            </a:endParaRPr>
          </a:p>
        </p:txBody>
      </p:sp>
      <p:sp>
        <p:nvSpPr>
          <p:cNvPr id="554" name="Google Shape;554;p53"/>
          <p:cNvSpPr txBox="1"/>
          <p:nvPr/>
        </p:nvSpPr>
        <p:spPr>
          <a:xfrm>
            <a:off x="2861125" y="1473975"/>
            <a:ext cx="1045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Montserrat"/>
                <a:ea typeface="Montserrat"/>
                <a:cs typeface="Montserrat"/>
                <a:sym typeface="Montserrat"/>
              </a:rPr>
              <a:t>Settle career coordinators in shelters</a:t>
            </a:r>
            <a:endParaRPr sz="1000">
              <a:solidFill>
                <a:srgbClr val="FF0000"/>
              </a:solidFill>
              <a:latin typeface="Montserrat"/>
              <a:ea typeface="Montserrat"/>
              <a:cs typeface="Montserrat"/>
              <a:sym typeface="Montserrat"/>
            </a:endParaRPr>
          </a:p>
        </p:txBody>
      </p:sp>
      <p:cxnSp>
        <p:nvCxnSpPr>
          <p:cNvPr id="555" name="Google Shape;555;p53"/>
          <p:cNvCxnSpPr/>
          <p:nvPr/>
        </p:nvCxnSpPr>
        <p:spPr>
          <a:xfrm>
            <a:off x="5307600" y="2950100"/>
            <a:ext cx="3439500" cy="0"/>
          </a:xfrm>
          <a:prstGeom prst="straightConnector1">
            <a:avLst/>
          </a:prstGeom>
          <a:noFill/>
          <a:ln w="38100" cap="flat" cmpd="sng">
            <a:solidFill>
              <a:srgbClr val="38761D"/>
            </a:solidFill>
            <a:prstDash val="solid"/>
            <a:round/>
            <a:headEnd type="none" w="med" len="med"/>
            <a:tailEnd type="triangle" w="med" len="med"/>
          </a:ln>
        </p:spPr>
      </p:cxnSp>
      <p:cxnSp>
        <p:nvCxnSpPr>
          <p:cNvPr id="556" name="Google Shape;556;p53"/>
          <p:cNvCxnSpPr/>
          <p:nvPr/>
        </p:nvCxnSpPr>
        <p:spPr>
          <a:xfrm>
            <a:off x="6962675" y="2704088"/>
            <a:ext cx="0" cy="246000"/>
          </a:xfrm>
          <a:prstGeom prst="straightConnector1">
            <a:avLst/>
          </a:prstGeom>
          <a:noFill/>
          <a:ln w="38100" cap="flat" cmpd="sng">
            <a:solidFill>
              <a:srgbClr val="38761D"/>
            </a:solidFill>
            <a:prstDash val="solid"/>
            <a:round/>
            <a:headEnd type="none" w="med" len="med"/>
            <a:tailEnd type="none" w="med" len="med"/>
          </a:ln>
        </p:spPr>
      </p:cxnSp>
      <p:cxnSp>
        <p:nvCxnSpPr>
          <p:cNvPr id="557" name="Google Shape;557;p53"/>
          <p:cNvCxnSpPr/>
          <p:nvPr/>
        </p:nvCxnSpPr>
        <p:spPr>
          <a:xfrm>
            <a:off x="3799475" y="2685525"/>
            <a:ext cx="4947600" cy="13200"/>
          </a:xfrm>
          <a:prstGeom prst="straightConnector1">
            <a:avLst/>
          </a:prstGeom>
          <a:noFill/>
          <a:ln w="38100" cap="flat" cmpd="sng">
            <a:solidFill>
              <a:srgbClr val="FF0000"/>
            </a:solidFill>
            <a:prstDash val="solid"/>
            <a:round/>
            <a:headEnd type="none" w="med" len="med"/>
            <a:tailEnd type="triangle" w="med" len="med"/>
          </a:ln>
        </p:spPr>
      </p:cxnSp>
      <p:cxnSp>
        <p:nvCxnSpPr>
          <p:cNvPr id="558" name="Google Shape;558;p53"/>
          <p:cNvCxnSpPr/>
          <p:nvPr/>
        </p:nvCxnSpPr>
        <p:spPr>
          <a:xfrm>
            <a:off x="5935067" y="2068449"/>
            <a:ext cx="0" cy="630306"/>
          </a:xfrm>
          <a:prstGeom prst="straightConnector1">
            <a:avLst/>
          </a:prstGeom>
          <a:noFill/>
          <a:ln w="38100" cap="flat" cmpd="sng">
            <a:solidFill>
              <a:srgbClr val="FF0000"/>
            </a:solidFill>
            <a:prstDash val="solid"/>
            <a:round/>
            <a:headEnd type="none" w="med" len="med"/>
            <a:tailEnd type="none" w="med" len="med"/>
          </a:ln>
        </p:spPr>
      </p:cxnSp>
      <p:sp>
        <p:nvSpPr>
          <p:cNvPr id="559" name="Google Shape;559;p53"/>
          <p:cNvSpPr txBox="1"/>
          <p:nvPr/>
        </p:nvSpPr>
        <p:spPr>
          <a:xfrm>
            <a:off x="6236375" y="1893000"/>
            <a:ext cx="2219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8761D"/>
                </a:solidFill>
                <a:latin typeface="Montserrat"/>
                <a:ea typeface="Montserrat"/>
                <a:cs typeface="Montserrat"/>
                <a:sym typeface="Montserrat"/>
              </a:rPr>
              <a:t>Distribute monthly incentives, perform monthly check-ins &amp; tracking, and collect monthly feedback surveys</a:t>
            </a:r>
            <a:endParaRPr sz="1000">
              <a:solidFill>
                <a:srgbClr val="38761D"/>
              </a:solidFill>
              <a:latin typeface="Montserrat"/>
              <a:ea typeface="Montserrat"/>
              <a:cs typeface="Montserrat"/>
              <a:sym typeface="Montserrat"/>
            </a:endParaRPr>
          </a:p>
        </p:txBody>
      </p:sp>
      <p:sp>
        <p:nvSpPr>
          <p:cNvPr id="560" name="Google Shape;560;p53"/>
          <p:cNvSpPr txBox="1"/>
          <p:nvPr/>
        </p:nvSpPr>
        <p:spPr>
          <a:xfrm>
            <a:off x="5118925" y="1397025"/>
            <a:ext cx="163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Montserrat"/>
                <a:ea typeface="Montserrat"/>
                <a:cs typeface="Montserrat"/>
                <a:sym typeface="Montserrat"/>
              </a:rPr>
              <a:t>Hold monthly meetings amongst all career coordinators</a:t>
            </a:r>
            <a:endParaRPr sz="1000">
              <a:solidFill>
                <a:srgbClr val="FF0000"/>
              </a:solidFill>
              <a:latin typeface="Montserrat"/>
              <a:ea typeface="Montserrat"/>
              <a:cs typeface="Montserrat"/>
              <a:sym typeface="Montserrat"/>
            </a:endParaRPr>
          </a:p>
        </p:txBody>
      </p:sp>
      <p:cxnSp>
        <p:nvCxnSpPr>
          <p:cNvPr id="561" name="Google Shape;561;p53"/>
          <p:cNvCxnSpPr/>
          <p:nvPr/>
        </p:nvCxnSpPr>
        <p:spPr>
          <a:xfrm rot="10800000" flipH="1">
            <a:off x="287100" y="1184950"/>
            <a:ext cx="8440200" cy="17100"/>
          </a:xfrm>
          <a:prstGeom prst="straightConnector1">
            <a:avLst/>
          </a:prstGeom>
          <a:noFill/>
          <a:ln w="38100" cap="flat" cmpd="sng">
            <a:solidFill>
              <a:schemeClr val="dk1"/>
            </a:solidFill>
            <a:prstDash val="solid"/>
            <a:round/>
            <a:headEnd type="none" w="med" len="med"/>
            <a:tailEnd type="triangle" w="med" len="med"/>
          </a:ln>
        </p:spPr>
      </p:cxnSp>
      <p:cxnSp>
        <p:nvCxnSpPr>
          <p:cNvPr id="562" name="Google Shape;562;p53"/>
          <p:cNvCxnSpPr/>
          <p:nvPr/>
        </p:nvCxnSpPr>
        <p:spPr>
          <a:xfrm flipH="1">
            <a:off x="4275675" y="911350"/>
            <a:ext cx="8100" cy="290700"/>
          </a:xfrm>
          <a:prstGeom prst="straightConnector1">
            <a:avLst/>
          </a:prstGeom>
          <a:noFill/>
          <a:ln w="38100" cap="flat" cmpd="sng">
            <a:solidFill>
              <a:schemeClr val="dk1"/>
            </a:solidFill>
            <a:prstDash val="solid"/>
            <a:round/>
            <a:headEnd type="none" w="med" len="med"/>
            <a:tailEnd type="none" w="med" len="med"/>
          </a:ln>
        </p:spPr>
      </p:cxnSp>
      <p:sp>
        <p:nvSpPr>
          <p:cNvPr id="563" name="Google Shape;563;p53"/>
          <p:cNvSpPr txBox="1"/>
          <p:nvPr/>
        </p:nvSpPr>
        <p:spPr>
          <a:xfrm>
            <a:off x="1840725" y="343475"/>
            <a:ext cx="4878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Renovate 3 school buildings with Greater New Orleans Housing Alliance. Monthly open committees held. Career coordinators may refer people from shelters to construction jobs.   </a:t>
            </a:r>
            <a:endParaRPr sz="1000">
              <a:solidFill>
                <a:schemeClr val="dk1"/>
              </a:solidFill>
              <a:latin typeface="Montserrat"/>
              <a:ea typeface="Montserrat"/>
              <a:cs typeface="Montserrat"/>
              <a:sym typeface="Montserrat"/>
            </a:endParaRPr>
          </a:p>
        </p:txBody>
      </p:sp>
      <p:cxnSp>
        <p:nvCxnSpPr>
          <p:cNvPr id="564" name="Google Shape;564;p53"/>
          <p:cNvCxnSpPr/>
          <p:nvPr/>
        </p:nvCxnSpPr>
        <p:spPr>
          <a:xfrm flipH="1">
            <a:off x="298431" y="2661746"/>
            <a:ext cx="4200" cy="429900"/>
          </a:xfrm>
          <a:prstGeom prst="straightConnector1">
            <a:avLst/>
          </a:prstGeom>
          <a:noFill/>
          <a:ln w="38100" cap="flat" cmpd="sng">
            <a:solidFill>
              <a:srgbClr val="FF0000"/>
            </a:solidFill>
            <a:prstDash val="solid"/>
            <a:round/>
            <a:headEnd type="none" w="med" len="med"/>
            <a:tailEnd type="none" w="med" len="med"/>
          </a:ln>
        </p:spPr>
      </p:cxnSp>
      <p:sp>
        <p:nvSpPr>
          <p:cNvPr id="565" name="Google Shape;565;p53"/>
          <p:cNvSpPr/>
          <p:nvPr/>
        </p:nvSpPr>
        <p:spPr>
          <a:xfrm>
            <a:off x="437125" y="4769200"/>
            <a:ext cx="261000" cy="246000"/>
          </a:xfrm>
          <a:prstGeom prst="rect">
            <a:avLst/>
          </a:prstGeom>
          <a:solidFill>
            <a:srgbClr val="3876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566" name="Google Shape;566;p53"/>
          <p:cNvSpPr/>
          <p:nvPr/>
        </p:nvSpPr>
        <p:spPr>
          <a:xfrm>
            <a:off x="3233350" y="4769200"/>
            <a:ext cx="261000" cy="24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567" name="Google Shape;567;p53"/>
          <p:cNvSpPr/>
          <p:nvPr/>
        </p:nvSpPr>
        <p:spPr>
          <a:xfrm>
            <a:off x="6718725" y="4769200"/>
            <a:ext cx="261000" cy="246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568" name="Google Shape;568;p53"/>
          <p:cNvSpPr txBox="1"/>
          <p:nvPr/>
        </p:nvSpPr>
        <p:spPr>
          <a:xfrm>
            <a:off x="745875" y="4661350"/>
            <a:ext cx="1783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a:ea typeface="Montserrat"/>
                <a:cs typeface="Montserrat"/>
                <a:sym typeface="Montserrat"/>
              </a:rPr>
              <a:t>Homeless Shelter  Availability Database</a:t>
            </a:r>
            <a:endParaRPr sz="900">
              <a:latin typeface="Montserrat"/>
              <a:ea typeface="Montserrat"/>
              <a:cs typeface="Montserrat"/>
              <a:sym typeface="Montserrat"/>
            </a:endParaRPr>
          </a:p>
        </p:txBody>
      </p:sp>
      <p:sp>
        <p:nvSpPr>
          <p:cNvPr id="569" name="Google Shape;569;p53"/>
          <p:cNvSpPr txBox="1"/>
          <p:nvPr/>
        </p:nvSpPr>
        <p:spPr>
          <a:xfrm>
            <a:off x="3551798" y="4717225"/>
            <a:ext cx="207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Employment Assistance</a:t>
            </a:r>
            <a:endParaRPr sz="1200">
              <a:latin typeface="Montserrat"/>
              <a:ea typeface="Montserrat"/>
              <a:cs typeface="Montserrat"/>
              <a:sym typeface="Montserrat"/>
            </a:endParaRPr>
          </a:p>
        </p:txBody>
      </p:sp>
      <p:sp>
        <p:nvSpPr>
          <p:cNvPr id="570" name="Google Shape;570;p53"/>
          <p:cNvSpPr txBox="1"/>
          <p:nvPr/>
        </p:nvSpPr>
        <p:spPr>
          <a:xfrm>
            <a:off x="6979725" y="4661350"/>
            <a:ext cx="1783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a:ea typeface="Montserrat"/>
                <a:cs typeface="Montserrat"/>
                <a:sym typeface="Montserrat"/>
              </a:rPr>
              <a:t>Private Housing Arrangements</a:t>
            </a:r>
            <a:endParaRPr sz="900">
              <a:latin typeface="Montserrat"/>
              <a:ea typeface="Montserrat"/>
              <a:cs typeface="Montserrat"/>
              <a:sym typeface="Montserrat"/>
            </a:endParaRPr>
          </a:p>
        </p:txBody>
      </p:sp>
      <p:sp>
        <p:nvSpPr>
          <p:cNvPr id="571" name="Google Shape;571;p53"/>
          <p:cNvSpPr txBox="1"/>
          <p:nvPr/>
        </p:nvSpPr>
        <p:spPr>
          <a:xfrm>
            <a:off x="3912850" y="2179925"/>
            <a:ext cx="1505100" cy="4926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8761D"/>
                </a:solidFill>
                <a:latin typeface="Montserrat"/>
                <a:ea typeface="Montserrat"/>
                <a:cs typeface="Montserrat"/>
                <a:sym typeface="Montserrat"/>
              </a:rPr>
              <a:t>Raise awareness of database to public</a:t>
            </a:r>
            <a:endParaRPr sz="1000">
              <a:solidFill>
                <a:srgbClr val="38761D"/>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5"/>
        <p:cNvGrpSpPr/>
        <p:nvPr/>
      </p:nvGrpSpPr>
      <p:grpSpPr>
        <a:xfrm>
          <a:off x="0" y="0"/>
          <a:ext cx="0" cy="0"/>
          <a:chOff x="0" y="0"/>
          <a:chExt cx="0" cy="0"/>
        </a:xfrm>
      </p:grpSpPr>
      <p:sp>
        <p:nvSpPr>
          <p:cNvPr id="576" name="Google Shape;576;p54"/>
          <p:cNvSpPr txBox="1">
            <a:spLocks noGrp="1"/>
          </p:cNvSpPr>
          <p:nvPr>
            <p:ph type="title"/>
          </p:nvPr>
        </p:nvSpPr>
        <p:spPr>
          <a:xfrm>
            <a:off x="1723200" y="4121500"/>
            <a:ext cx="48780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General Project Timeline, 2025</a:t>
            </a:r>
            <a:endParaRPr sz="2300"/>
          </a:p>
        </p:txBody>
      </p:sp>
      <p:cxnSp>
        <p:nvCxnSpPr>
          <p:cNvPr id="577" name="Google Shape;577;p54"/>
          <p:cNvCxnSpPr/>
          <p:nvPr/>
        </p:nvCxnSpPr>
        <p:spPr>
          <a:xfrm>
            <a:off x="-115500" y="3333925"/>
            <a:ext cx="9259500" cy="50700"/>
          </a:xfrm>
          <a:prstGeom prst="straightConnector1">
            <a:avLst/>
          </a:prstGeom>
          <a:noFill/>
          <a:ln w="76200" cap="flat" cmpd="sng">
            <a:solidFill>
              <a:schemeClr val="dk2"/>
            </a:solidFill>
            <a:prstDash val="solid"/>
            <a:round/>
            <a:headEnd type="none" w="med" len="med"/>
            <a:tailEnd type="none" w="med" len="med"/>
          </a:ln>
        </p:spPr>
      </p:cxnSp>
      <p:sp>
        <p:nvSpPr>
          <p:cNvPr id="578" name="Google Shape;578;p54"/>
          <p:cNvSpPr txBox="1"/>
          <p:nvPr/>
        </p:nvSpPr>
        <p:spPr>
          <a:xfrm>
            <a:off x="122625" y="3505900"/>
            <a:ext cx="858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Jan. 2025					          						                                 June 2025				</a:t>
            </a:r>
            <a:endParaRPr>
              <a:latin typeface="Montserrat"/>
              <a:ea typeface="Montserrat"/>
              <a:cs typeface="Montserrat"/>
              <a:sym typeface="Montserrat"/>
            </a:endParaRPr>
          </a:p>
        </p:txBody>
      </p:sp>
      <p:cxnSp>
        <p:nvCxnSpPr>
          <p:cNvPr id="579" name="Google Shape;579;p54"/>
          <p:cNvCxnSpPr/>
          <p:nvPr/>
        </p:nvCxnSpPr>
        <p:spPr>
          <a:xfrm flipH="1">
            <a:off x="324825" y="813550"/>
            <a:ext cx="600" cy="2518800"/>
          </a:xfrm>
          <a:prstGeom prst="straightConnector1">
            <a:avLst/>
          </a:prstGeom>
          <a:noFill/>
          <a:ln w="38100" cap="flat" cmpd="sng">
            <a:solidFill>
              <a:schemeClr val="dk1"/>
            </a:solidFill>
            <a:prstDash val="solid"/>
            <a:round/>
            <a:headEnd type="none" w="med" len="med"/>
            <a:tailEnd type="none" w="med" len="med"/>
          </a:ln>
        </p:spPr>
      </p:cxnSp>
      <p:cxnSp>
        <p:nvCxnSpPr>
          <p:cNvPr id="580" name="Google Shape;580;p54"/>
          <p:cNvCxnSpPr/>
          <p:nvPr/>
        </p:nvCxnSpPr>
        <p:spPr>
          <a:xfrm>
            <a:off x="308025" y="1727925"/>
            <a:ext cx="8067900" cy="11100"/>
          </a:xfrm>
          <a:prstGeom prst="straightConnector1">
            <a:avLst/>
          </a:prstGeom>
          <a:noFill/>
          <a:ln w="38100" cap="flat" cmpd="sng">
            <a:solidFill>
              <a:srgbClr val="38761D"/>
            </a:solidFill>
            <a:prstDash val="solid"/>
            <a:round/>
            <a:headEnd type="none" w="med" len="med"/>
            <a:tailEnd type="triangle" w="med" len="med"/>
          </a:ln>
        </p:spPr>
      </p:cxnSp>
      <p:cxnSp>
        <p:nvCxnSpPr>
          <p:cNvPr id="581" name="Google Shape;581;p54"/>
          <p:cNvCxnSpPr/>
          <p:nvPr/>
        </p:nvCxnSpPr>
        <p:spPr>
          <a:xfrm>
            <a:off x="5729025" y="1493013"/>
            <a:ext cx="0" cy="246000"/>
          </a:xfrm>
          <a:prstGeom prst="straightConnector1">
            <a:avLst/>
          </a:prstGeom>
          <a:noFill/>
          <a:ln w="38100" cap="flat" cmpd="sng">
            <a:solidFill>
              <a:srgbClr val="38761D"/>
            </a:solidFill>
            <a:prstDash val="solid"/>
            <a:round/>
            <a:headEnd type="none" w="med" len="med"/>
            <a:tailEnd type="none" w="med" len="med"/>
          </a:ln>
        </p:spPr>
      </p:cxnSp>
      <p:cxnSp>
        <p:nvCxnSpPr>
          <p:cNvPr id="582" name="Google Shape;582;p54"/>
          <p:cNvCxnSpPr/>
          <p:nvPr/>
        </p:nvCxnSpPr>
        <p:spPr>
          <a:xfrm>
            <a:off x="308025" y="1190025"/>
            <a:ext cx="8101200" cy="33600"/>
          </a:xfrm>
          <a:prstGeom prst="straightConnector1">
            <a:avLst/>
          </a:prstGeom>
          <a:noFill/>
          <a:ln w="38100" cap="flat" cmpd="sng">
            <a:solidFill>
              <a:srgbClr val="FF0000"/>
            </a:solidFill>
            <a:prstDash val="solid"/>
            <a:round/>
            <a:headEnd type="none" w="med" len="med"/>
            <a:tailEnd type="triangle" w="med" len="med"/>
          </a:ln>
        </p:spPr>
      </p:cxnSp>
      <p:cxnSp>
        <p:nvCxnSpPr>
          <p:cNvPr id="583" name="Google Shape;583;p54"/>
          <p:cNvCxnSpPr>
            <a:stCxn id="584" idx="2"/>
          </p:cNvCxnSpPr>
          <p:nvPr/>
        </p:nvCxnSpPr>
        <p:spPr>
          <a:xfrm>
            <a:off x="3708550" y="782125"/>
            <a:ext cx="6600" cy="429300"/>
          </a:xfrm>
          <a:prstGeom prst="straightConnector1">
            <a:avLst/>
          </a:prstGeom>
          <a:noFill/>
          <a:ln w="38100" cap="flat" cmpd="sng">
            <a:solidFill>
              <a:srgbClr val="FF0000"/>
            </a:solidFill>
            <a:prstDash val="solid"/>
            <a:round/>
            <a:headEnd type="none" w="med" len="med"/>
            <a:tailEnd type="none" w="med" len="med"/>
          </a:ln>
        </p:spPr>
      </p:cxnSp>
      <p:sp>
        <p:nvSpPr>
          <p:cNvPr id="585" name="Google Shape;585;p54"/>
          <p:cNvSpPr txBox="1"/>
          <p:nvPr/>
        </p:nvSpPr>
        <p:spPr>
          <a:xfrm>
            <a:off x="4835100" y="845025"/>
            <a:ext cx="2219700" cy="8004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38761D"/>
                </a:solidFill>
                <a:latin typeface="Montserrat"/>
                <a:ea typeface="Montserrat"/>
                <a:cs typeface="Montserrat"/>
                <a:sym typeface="Montserrat"/>
              </a:rPr>
              <a:t>Distribute monthly incentives, perform monthly check-ins &amp; tracking, and collect monthly feedback surveys</a:t>
            </a:r>
            <a:endParaRPr sz="1000">
              <a:solidFill>
                <a:srgbClr val="38761D"/>
              </a:solidFill>
              <a:latin typeface="Montserrat"/>
              <a:ea typeface="Montserrat"/>
              <a:cs typeface="Montserrat"/>
              <a:sym typeface="Montserrat"/>
            </a:endParaRPr>
          </a:p>
        </p:txBody>
      </p:sp>
      <p:sp>
        <p:nvSpPr>
          <p:cNvPr id="584" name="Google Shape;584;p54"/>
          <p:cNvSpPr txBox="1"/>
          <p:nvPr/>
        </p:nvSpPr>
        <p:spPr>
          <a:xfrm>
            <a:off x="2892400" y="135625"/>
            <a:ext cx="163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Montserrat"/>
                <a:ea typeface="Montserrat"/>
                <a:cs typeface="Montserrat"/>
                <a:sym typeface="Montserrat"/>
              </a:rPr>
              <a:t>Hold monthly meetings amongst all career coordinators</a:t>
            </a:r>
            <a:endParaRPr sz="1000">
              <a:solidFill>
                <a:srgbClr val="FF0000"/>
              </a:solidFill>
              <a:latin typeface="Montserrat"/>
              <a:ea typeface="Montserrat"/>
              <a:cs typeface="Montserrat"/>
              <a:sym typeface="Montserrat"/>
            </a:endParaRPr>
          </a:p>
        </p:txBody>
      </p:sp>
      <p:cxnSp>
        <p:nvCxnSpPr>
          <p:cNvPr id="586" name="Google Shape;586;p54"/>
          <p:cNvCxnSpPr/>
          <p:nvPr/>
        </p:nvCxnSpPr>
        <p:spPr>
          <a:xfrm flipH="1">
            <a:off x="1646925" y="2605775"/>
            <a:ext cx="8100" cy="290700"/>
          </a:xfrm>
          <a:prstGeom prst="straightConnector1">
            <a:avLst/>
          </a:prstGeom>
          <a:noFill/>
          <a:ln w="38100" cap="flat" cmpd="sng">
            <a:solidFill>
              <a:schemeClr val="dk1"/>
            </a:solidFill>
            <a:prstDash val="solid"/>
            <a:round/>
            <a:headEnd type="none" w="med" len="med"/>
            <a:tailEnd type="none" w="med" len="med"/>
          </a:ln>
        </p:spPr>
      </p:cxnSp>
      <p:cxnSp>
        <p:nvCxnSpPr>
          <p:cNvPr id="587" name="Google Shape;587;p54"/>
          <p:cNvCxnSpPr/>
          <p:nvPr/>
        </p:nvCxnSpPr>
        <p:spPr>
          <a:xfrm>
            <a:off x="308018" y="2896476"/>
            <a:ext cx="7914000" cy="0"/>
          </a:xfrm>
          <a:prstGeom prst="straightConnector1">
            <a:avLst/>
          </a:prstGeom>
          <a:noFill/>
          <a:ln w="38100" cap="flat" cmpd="sng">
            <a:solidFill>
              <a:schemeClr val="dk1"/>
            </a:solidFill>
            <a:prstDash val="solid"/>
            <a:round/>
            <a:headEnd type="none" w="med" len="med"/>
            <a:tailEnd type="none" w="med" len="med"/>
          </a:ln>
        </p:spPr>
      </p:cxnSp>
      <p:cxnSp>
        <p:nvCxnSpPr>
          <p:cNvPr id="588" name="Google Shape;588;p54"/>
          <p:cNvCxnSpPr/>
          <p:nvPr/>
        </p:nvCxnSpPr>
        <p:spPr>
          <a:xfrm>
            <a:off x="330700" y="2874950"/>
            <a:ext cx="4200" cy="459000"/>
          </a:xfrm>
          <a:prstGeom prst="straightConnector1">
            <a:avLst/>
          </a:prstGeom>
          <a:noFill/>
          <a:ln w="38100" cap="flat" cmpd="sng">
            <a:solidFill>
              <a:schemeClr val="dk1"/>
            </a:solidFill>
            <a:prstDash val="solid"/>
            <a:round/>
            <a:headEnd type="none" w="med" len="med"/>
            <a:tailEnd type="none" w="med" len="med"/>
          </a:ln>
        </p:spPr>
      </p:cxnSp>
      <p:sp>
        <p:nvSpPr>
          <p:cNvPr id="589" name="Google Shape;589;p54"/>
          <p:cNvSpPr txBox="1"/>
          <p:nvPr/>
        </p:nvSpPr>
        <p:spPr>
          <a:xfrm>
            <a:off x="334900" y="1851223"/>
            <a:ext cx="3126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Renovate 5 school buildings with Greater New Orleans Housing Alliance. Career coordinators may refer people from shelters to construction jobs. </a:t>
            </a:r>
            <a:r>
              <a:rPr lang="en" sz="1000" b="1">
                <a:solidFill>
                  <a:schemeClr val="dk1"/>
                </a:solidFill>
                <a:latin typeface="Montserrat"/>
                <a:ea typeface="Montserrat"/>
                <a:cs typeface="Montserrat"/>
                <a:sym typeface="Montserrat"/>
              </a:rPr>
              <a:t>Hire 3 supervisors and train them. </a:t>
            </a:r>
            <a:endParaRPr sz="10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endParaRPr sz="1000">
              <a:solidFill>
                <a:schemeClr val="dk1"/>
              </a:solidFill>
              <a:latin typeface="Montserrat"/>
              <a:ea typeface="Montserrat"/>
              <a:cs typeface="Montserrat"/>
              <a:sym typeface="Montserrat"/>
            </a:endParaRPr>
          </a:p>
        </p:txBody>
      </p:sp>
      <p:sp>
        <p:nvSpPr>
          <p:cNvPr id="590" name="Google Shape;590;p54"/>
          <p:cNvSpPr txBox="1"/>
          <p:nvPr/>
        </p:nvSpPr>
        <p:spPr>
          <a:xfrm>
            <a:off x="6137900" y="2244113"/>
            <a:ext cx="1632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Place individuals. </a:t>
            </a:r>
            <a:endParaRPr sz="1000">
              <a:solidFill>
                <a:schemeClr val="dk1"/>
              </a:solidFill>
              <a:latin typeface="Montserrat"/>
              <a:ea typeface="Montserrat"/>
              <a:cs typeface="Montserrat"/>
              <a:sym typeface="Montserrat"/>
            </a:endParaRPr>
          </a:p>
        </p:txBody>
      </p:sp>
      <p:cxnSp>
        <p:nvCxnSpPr>
          <p:cNvPr id="591" name="Google Shape;591;p54"/>
          <p:cNvCxnSpPr/>
          <p:nvPr/>
        </p:nvCxnSpPr>
        <p:spPr>
          <a:xfrm>
            <a:off x="2961388" y="2874938"/>
            <a:ext cx="4200" cy="459000"/>
          </a:xfrm>
          <a:prstGeom prst="straightConnector1">
            <a:avLst/>
          </a:prstGeom>
          <a:noFill/>
          <a:ln w="38100" cap="flat" cmpd="sng">
            <a:solidFill>
              <a:schemeClr val="dk1"/>
            </a:solidFill>
            <a:prstDash val="solid"/>
            <a:round/>
            <a:headEnd type="none" w="med" len="med"/>
            <a:tailEnd type="none" w="med" len="med"/>
          </a:ln>
        </p:spPr>
      </p:cxnSp>
      <p:cxnSp>
        <p:nvCxnSpPr>
          <p:cNvPr id="592" name="Google Shape;592;p54"/>
          <p:cNvCxnSpPr/>
          <p:nvPr/>
        </p:nvCxnSpPr>
        <p:spPr>
          <a:xfrm>
            <a:off x="5592063" y="2874938"/>
            <a:ext cx="4200" cy="459000"/>
          </a:xfrm>
          <a:prstGeom prst="straightConnector1">
            <a:avLst/>
          </a:prstGeom>
          <a:noFill/>
          <a:ln w="38100" cap="flat" cmpd="sng">
            <a:solidFill>
              <a:schemeClr val="dk1"/>
            </a:solidFill>
            <a:prstDash val="solid"/>
            <a:round/>
            <a:headEnd type="none" w="med" len="med"/>
            <a:tailEnd type="none" w="med" len="med"/>
          </a:ln>
        </p:spPr>
      </p:cxnSp>
      <p:cxnSp>
        <p:nvCxnSpPr>
          <p:cNvPr id="593" name="Google Shape;593;p54"/>
          <p:cNvCxnSpPr/>
          <p:nvPr/>
        </p:nvCxnSpPr>
        <p:spPr>
          <a:xfrm>
            <a:off x="8217075" y="2874950"/>
            <a:ext cx="4200" cy="459000"/>
          </a:xfrm>
          <a:prstGeom prst="straightConnector1">
            <a:avLst/>
          </a:prstGeom>
          <a:noFill/>
          <a:ln w="38100" cap="flat" cmpd="sng">
            <a:solidFill>
              <a:schemeClr val="dk1"/>
            </a:solidFill>
            <a:prstDash val="solid"/>
            <a:round/>
            <a:headEnd type="none" w="med" len="med"/>
            <a:tailEnd type="none" w="med" len="med"/>
          </a:ln>
        </p:spPr>
      </p:cxnSp>
      <p:cxnSp>
        <p:nvCxnSpPr>
          <p:cNvPr id="594" name="Google Shape;594;p54"/>
          <p:cNvCxnSpPr>
            <a:stCxn id="595" idx="2"/>
          </p:cNvCxnSpPr>
          <p:nvPr/>
        </p:nvCxnSpPr>
        <p:spPr>
          <a:xfrm>
            <a:off x="4415475" y="2611063"/>
            <a:ext cx="9900" cy="312600"/>
          </a:xfrm>
          <a:prstGeom prst="straightConnector1">
            <a:avLst/>
          </a:prstGeom>
          <a:noFill/>
          <a:ln w="38100" cap="flat" cmpd="sng">
            <a:solidFill>
              <a:schemeClr val="dk1"/>
            </a:solidFill>
            <a:prstDash val="solid"/>
            <a:round/>
            <a:headEnd type="none" w="med" len="med"/>
            <a:tailEnd type="none" w="med" len="med"/>
          </a:ln>
        </p:spPr>
      </p:cxnSp>
      <p:cxnSp>
        <p:nvCxnSpPr>
          <p:cNvPr id="596" name="Google Shape;596;p54"/>
          <p:cNvCxnSpPr>
            <a:stCxn id="590" idx="2"/>
          </p:cNvCxnSpPr>
          <p:nvPr/>
        </p:nvCxnSpPr>
        <p:spPr>
          <a:xfrm>
            <a:off x="6954050" y="2582813"/>
            <a:ext cx="2400" cy="295800"/>
          </a:xfrm>
          <a:prstGeom prst="straightConnector1">
            <a:avLst/>
          </a:prstGeom>
          <a:noFill/>
          <a:ln w="38100" cap="flat" cmpd="sng">
            <a:solidFill>
              <a:schemeClr val="dk1"/>
            </a:solidFill>
            <a:prstDash val="solid"/>
            <a:round/>
            <a:headEnd type="none" w="med" len="med"/>
            <a:tailEnd type="none" w="med" len="med"/>
          </a:ln>
        </p:spPr>
      </p:cxnSp>
      <p:sp>
        <p:nvSpPr>
          <p:cNvPr id="595" name="Google Shape;595;p54"/>
          <p:cNvSpPr txBox="1"/>
          <p:nvPr/>
        </p:nvSpPr>
        <p:spPr>
          <a:xfrm>
            <a:off x="3599325" y="2118463"/>
            <a:ext cx="1632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Establish partnerships and finish furnishings.</a:t>
            </a:r>
            <a:endParaRPr sz="1000">
              <a:solidFill>
                <a:schemeClr val="dk1"/>
              </a:solidFill>
              <a:latin typeface="Montserrat"/>
              <a:ea typeface="Montserrat"/>
              <a:cs typeface="Montserrat"/>
              <a:sym typeface="Montserrat"/>
            </a:endParaRPr>
          </a:p>
        </p:txBody>
      </p:sp>
      <p:cxnSp>
        <p:nvCxnSpPr>
          <p:cNvPr id="597" name="Google Shape;597;p54"/>
          <p:cNvCxnSpPr/>
          <p:nvPr/>
        </p:nvCxnSpPr>
        <p:spPr>
          <a:xfrm>
            <a:off x="308025" y="790350"/>
            <a:ext cx="8067900" cy="11100"/>
          </a:xfrm>
          <a:prstGeom prst="straightConnector1">
            <a:avLst/>
          </a:prstGeom>
          <a:noFill/>
          <a:ln w="38100" cap="flat" cmpd="sng">
            <a:solidFill>
              <a:schemeClr val="dk1"/>
            </a:solidFill>
            <a:prstDash val="solid"/>
            <a:round/>
            <a:headEnd type="none" w="med" len="med"/>
            <a:tailEnd type="triangle" w="med" len="med"/>
          </a:ln>
        </p:spPr>
      </p:cxnSp>
      <p:cxnSp>
        <p:nvCxnSpPr>
          <p:cNvPr id="598" name="Google Shape;598;p54"/>
          <p:cNvCxnSpPr/>
          <p:nvPr/>
        </p:nvCxnSpPr>
        <p:spPr>
          <a:xfrm>
            <a:off x="5943438" y="481950"/>
            <a:ext cx="3000" cy="319500"/>
          </a:xfrm>
          <a:prstGeom prst="straightConnector1">
            <a:avLst/>
          </a:prstGeom>
          <a:noFill/>
          <a:ln w="38100" cap="flat" cmpd="sng">
            <a:solidFill>
              <a:schemeClr val="dk1"/>
            </a:solidFill>
            <a:prstDash val="solid"/>
            <a:round/>
            <a:headEnd type="none" w="med" len="med"/>
            <a:tailEnd type="none" w="med" len="med"/>
          </a:ln>
        </p:spPr>
      </p:cxnSp>
      <p:sp>
        <p:nvSpPr>
          <p:cNvPr id="599" name="Google Shape;599;p54"/>
          <p:cNvSpPr txBox="1"/>
          <p:nvPr/>
        </p:nvSpPr>
        <p:spPr>
          <a:xfrm>
            <a:off x="5173988" y="0"/>
            <a:ext cx="1632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Montserrat"/>
                <a:ea typeface="Montserrat"/>
                <a:cs typeface="Montserrat"/>
                <a:sym typeface="Montserrat"/>
              </a:rPr>
              <a:t>Hold monthly open committees. </a:t>
            </a:r>
            <a:endParaRPr sz="1000">
              <a:solidFill>
                <a:schemeClr val="dk1"/>
              </a:solidFill>
              <a:latin typeface="Montserrat"/>
              <a:ea typeface="Montserrat"/>
              <a:cs typeface="Montserrat"/>
              <a:sym typeface="Montserrat"/>
            </a:endParaRPr>
          </a:p>
        </p:txBody>
      </p:sp>
      <p:cxnSp>
        <p:nvCxnSpPr>
          <p:cNvPr id="600" name="Google Shape;600;p54"/>
          <p:cNvCxnSpPr/>
          <p:nvPr/>
        </p:nvCxnSpPr>
        <p:spPr>
          <a:xfrm>
            <a:off x="328050" y="1727913"/>
            <a:ext cx="6300" cy="1580700"/>
          </a:xfrm>
          <a:prstGeom prst="straightConnector1">
            <a:avLst/>
          </a:prstGeom>
          <a:noFill/>
          <a:ln w="38100" cap="flat" cmpd="sng">
            <a:solidFill>
              <a:srgbClr val="38761D"/>
            </a:solidFill>
            <a:prstDash val="solid"/>
            <a:round/>
            <a:headEnd type="none" w="med" len="med"/>
            <a:tailEnd type="none" w="med" len="med"/>
          </a:ln>
        </p:spPr>
      </p:cxnSp>
      <p:cxnSp>
        <p:nvCxnSpPr>
          <p:cNvPr id="601" name="Google Shape;601;p54"/>
          <p:cNvCxnSpPr/>
          <p:nvPr/>
        </p:nvCxnSpPr>
        <p:spPr>
          <a:xfrm>
            <a:off x="323013" y="1190013"/>
            <a:ext cx="2400" cy="509400"/>
          </a:xfrm>
          <a:prstGeom prst="straightConnector1">
            <a:avLst/>
          </a:prstGeom>
          <a:noFill/>
          <a:ln w="38100" cap="flat" cmpd="sng">
            <a:solidFill>
              <a:srgbClr val="FF0000"/>
            </a:solidFill>
            <a:prstDash val="solid"/>
            <a:round/>
            <a:headEnd type="none" w="med" len="med"/>
            <a:tailEnd type="none" w="med" len="med"/>
          </a:ln>
        </p:spPr>
      </p:cxnSp>
      <p:sp>
        <p:nvSpPr>
          <p:cNvPr id="602" name="Google Shape;602;p54"/>
          <p:cNvSpPr txBox="1">
            <a:spLocks noGrp="1"/>
          </p:cNvSpPr>
          <p:nvPr>
            <p:ph type="title"/>
          </p:nvPr>
        </p:nvSpPr>
        <p:spPr>
          <a:xfrm>
            <a:off x="1723200" y="4121500"/>
            <a:ext cx="48780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General Project Timeline, 202</a:t>
            </a:r>
            <a:endParaRPr sz="2300"/>
          </a:p>
        </p:txBody>
      </p:sp>
      <p:sp>
        <p:nvSpPr>
          <p:cNvPr id="603" name="Google Shape;603;p54"/>
          <p:cNvSpPr/>
          <p:nvPr/>
        </p:nvSpPr>
        <p:spPr>
          <a:xfrm>
            <a:off x="437125" y="4769200"/>
            <a:ext cx="261000" cy="246000"/>
          </a:xfrm>
          <a:prstGeom prst="rect">
            <a:avLst/>
          </a:prstGeom>
          <a:solidFill>
            <a:srgbClr val="3876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604" name="Google Shape;604;p54"/>
          <p:cNvSpPr/>
          <p:nvPr/>
        </p:nvSpPr>
        <p:spPr>
          <a:xfrm>
            <a:off x="3233350" y="4769200"/>
            <a:ext cx="261000" cy="2460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605" name="Google Shape;605;p54"/>
          <p:cNvSpPr/>
          <p:nvPr/>
        </p:nvSpPr>
        <p:spPr>
          <a:xfrm>
            <a:off x="6718725" y="4769200"/>
            <a:ext cx="261000" cy="246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606" name="Google Shape;606;p54"/>
          <p:cNvSpPr txBox="1"/>
          <p:nvPr/>
        </p:nvSpPr>
        <p:spPr>
          <a:xfrm>
            <a:off x="745875" y="4661350"/>
            <a:ext cx="1783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a:ea typeface="Montserrat"/>
                <a:cs typeface="Montserrat"/>
                <a:sym typeface="Montserrat"/>
              </a:rPr>
              <a:t>Homeless Shelter  Availability Database</a:t>
            </a:r>
            <a:endParaRPr sz="900">
              <a:latin typeface="Montserrat"/>
              <a:ea typeface="Montserrat"/>
              <a:cs typeface="Montserrat"/>
              <a:sym typeface="Montserrat"/>
            </a:endParaRPr>
          </a:p>
        </p:txBody>
      </p:sp>
      <p:sp>
        <p:nvSpPr>
          <p:cNvPr id="607" name="Google Shape;607;p54"/>
          <p:cNvSpPr txBox="1"/>
          <p:nvPr/>
        </p:nvSpPr>
        <p:spPr>
          <a:xfrm>
            <a:off x="3551798" y="4717225"/>
            <a:ext cx="207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Employment Assistance</a:t>
            </a:r>
            <a:endParaRPr sz="1200">
              <a:latin typeface="Montserrat"/>
              <a:ea typeface="Montserrat"/>
              <a:cs typeface="Montserrat"/>
              <a:sym typeface="Montserrat"/>
            </a:endParaRPr>
          </a:p>
        </p:txBody>
      </p:sp>
      <p:sp>
        <p:nvSpPr>
          <p:cNvPr id="608" name="Google Shape;608;p54"/>
          <p:cNvSpPr txBox="1"/>
          <p:nvPr/>
        </p:nvSpPr>
        <p:spPr>
          <a:xfrm>
            <a:off x="6979725" y="4661350"/>
            <a:ext cx="1783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ontserrat"/>
                <a:ea typeface="Montserrat"/>
                <a:cs typeface="Montserrat"/>
                <a:sym typeface="Montserrat"/>
              </a:rPr>
              <a:t>Private Housing Arrangements</a:t>
            </a:r>
            <a:endParaRPr sz="9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2"/>
        <p:cNvGrpSpPr/>
        <p:nvPr/>
      </p:nvGrpSpPr>
      <p:grpSpPr>
        <a:xfrm>
          <a:off x="0" y="0"/>
          <a:ext cx="0" cy="0"/>
          <a:chOff x="0" y="0"/>
          <a:chExt cx="0" cy="0"/>
        </a:xfrm>
      </p:grpSpPr>
      <p:sp>
        <p:nvSpPr>
          <p:cNvPr id="613" name="Google Shape;613;p55"/>
          <p:cNvSpPr txBox="1">
            <a:spLocks noGrp="1"/>
          </p:cNvSpPr>
          <p:nvPr>
            <p:ph type="title"/>
          </p:nvPr>
        </p:nvSpPr>
        <p:spPr>
          <a:xfrm>
            <a:off x="1230525" y="1785175"/>
            <a:ext cx="2129700" cy="104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900"/>
              <a:t>Budget</a:t>
            </a:r>
            <a:endParaRPr sz="3900"/>
          </a:p>
        </p:txBody>
      </p:sp>
      <p:pic>
        <p:nvPicPr>
          <p:cNvPr id="614" name="Google Shape;614;p55"/>
          <p:cNvPicPr preferRelativeResize="0"/>
          <p:nvPr/>
        </p:nvPicPr>
        <p:blipFill rotWithShape="1">
          <a:blip r:embed="rId3">
            <a:alphaModFix/>
          </a:blip>
          <a:srcRect l="-2986" t="15633"/>
          <a:stretch/>
        </p:blipFill>
        <p:spPr>
          <a:xfrm>
            <a:off x="4493725" y="91250"/>
            <a:ext cx="3639625" cy="4960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18"/>
        <p:cNvGrpSpPr/>
        <p:nvPr/>
      </p:nvGrpSpPr>
      <p:grpSpPr>
        <a:xfrm>
          <a:off x="0" y="0"/>
          <a:ext cx="0" cy="0"/>
          <a:chOff x="0" y="0"/>
          <a:chExt cx="0" cy="0"/>
        </a:xfrm>
      </p:grpSpPr>
      <p:sp>
        <p:nvSpPr>
          <p:cNvPr id="619" name="Google Shape;619;p56"/>
          <p:cNvSpPr txBox="1">
            <a:spLocks noGrp="1"/>
          </p:cNvSpPr>
          <p:nvPr>
            <p:ph type="title"/>
          </p:nvPr>
        </p:nvSpPr>
        <p:spPr>
          <a:xfrm>
            <a:off x="271575" y="245725"/>
            <a:ext cx="4173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Sources of Funding</a:t>
            </a:r>
            <a:endParaRPr/>
          </a:p>
        </p:txBody>
      </p:sp>
      <p:sp>
        <p:nvSpPr>
          <p:cNvPr id="620" name="Google Shape;620;p56"/>
          <p:cNvSpPr txBox="1">
            <a:spLocks noGrp="1"/>
          </p:cNvSpPr>
          <p:nvPr>
            <p:ph type="body" idx="1"/>
          </p:nvPr>
        </p:nvSpPr>
        <p:spPr>
          <a:xfrm>
            <a:off x="234375" y="1411952"/>
            <a:ext cx="4247400" cy="3095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AutoNum type="arabicPeriod"/>
            </a:pPr>
            <a:r>
              <a:rPr lang="en" sz="1800" b="1"/>
              <a:t>Continuum of Care Fund </a:t>
            </a:r>
            <a:r>
              <a:rPr lang="en" sz="1500" b="1"/>
              <a:t>¹</a:t>
            </a:r>
            <a:endParaRPr sz="2200" b="1"/>
          </a:p>
          <a:p>
            <a:pPr marL="0" lvl="0" indent="0" algn="l" rtl="0">
              <a:lnSpc>
                <a:spcPct val="100000"/>
              </a:lnSpc>
              <a:spcBef>
                <a:spcPts val="0"/>
              </a:spcBef>
              <a:spcAft>
                <a:spcPts val="0"/>
              </a:spcAft>
              <a:buNone/>
            </a:pPr>
            <a:r>
              <a:rPr lang="en" sz="1300">
                <a:solidFill>
                  <a:schemeClr val="dk1"/>
                </a:solidFill>
              </a:rPr>
              <a:t>Continuum of Care Louisiana is the </a:t>
            </a:r>
            <a:r>
              <a:rPr lang="en" sz="1300" b="1">
                <a:solidFill>
                  <a:schemeClr val="dk1"/>
                </a:solidFill>
              </a:rPr>
              <a:t>largest funding source for housing and services</a:t>
            </a:r>
            <a:r>
              <a:rPr lang="en" sz="1300">
                <a:solidFill>
                  <a:schemeClr val="dk1"/>
                </a:solidFill>
              </a:rPr>
              <a:t> in the LA Balance of State Continuum of Care (BOSCOC)</a:t>
            </a:r>
            <a:endParaRPr sz="1300">
              <a:solidFill>
                <a:schemeClr val="dk1"/>
              </a:solidFill>
            </a:endParaRPr>
          </a:p>
          <a:p>
            <a:pPr marL="0" lvl="0" indent="0" algn="l" rtl="0">
              <a:lnSpc>
                <a:spcPct val="100000"/>
              </a:lnSpc>
              <a:spcBef>
                <a:spcPts val="1600"/>
              </a:spcBef>
              <a:spcAft>
                <a:spcPts val="0"/>
              </a:spcAft>
              <a:buNone/>
            </a:pPr>
            <a:endParaRPr sz="1300">
              <a:solidFill>
                <a:schemeClr val="dk1"/>
              </a:solidFill>
            </a:endParaRPr>
          </a:p>
          <a:p>
            <a:pPr marL="0" marR="0" lvl="0" indent="0" algn="l" rtl="0">
              <a:lnSpc>
                <a:spcPct val="100000"/>
              </a:lnSpc>
              <a:spcBef>
                <a:spcPts val="1600"/>
              </a:spcBef>
              <a:spcAft>
                <a:spcPts val="1600"/>
              </a:spcAft>
              <a:buNone/>
            </a:pPr>
            <a:r>
              <a:rPr lang="en" sz="1300" b="1">
                <a:solidFill>
                  <a:schemeClr val="dk1"/>
                </a:solidFill>
              </a:rPr>
              <a:t>Office of Homeless Services and Strategy would apply to fund permanent housing (Tier 3)</a:t>
            </a:r>
            <a:endParaRPr sz="1300">
              <a:solidFill>
                <a:schemeClr val="dk1"/>
              </a:solidFill>
            </a:endParaRPr>
          </a:p>
        </p:txBody>
      </p:sp>
      <p:sp>
        <p:nvSpPr>
          <p:cNvPr id="621" name="Google Shape;621;p56"/>
          <p:cNvSpPr txBox="1"/>
          <p:nvPr/>
        </p:nvSpPr>
        <p:spPr>
          <a:xfrm>
            <a:off x="4848825" y="666025"/>
            <a:ext cx="4051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latin typeface="Montserrat"/>
                <a:ea typeface="Montserrat"/>
                <a:cs typeface="Montserrat"/>
                <a:sym typeface="Montserrat"/>
              </a:rPr>
              <a:t>New Orleans had a trust fund established for developing affordable housing that was terminated because voters felt there was a lack of transparency or vision for spending the funds </a:t>
            </a:r>
            <a:endParaRPr>
              <a:latin typeface="Montserrat"/>
              <a:ea typeface="Montserrat"/>
              <a:cs typeface="Montserrat"/>
              <a:sym typeface="Montserrat"/>
            </a:endParaRPr>
          </a:p>
        </p:txBody>
      </p:sp>
      <p:sp>
        <p:nvSpPr>
          <p:cNvPr id="622" name="Google Shape;622;p56"/>
          <p:cNvSpPr txBox="1"/>
          <p:nvPr/>
        </p:nvSpPr>
        <p:spPr>
          <a:xfrm>
            <a:off x="4848825" y="219625"/>
            <a:ext cx="4051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dk2"/>
                </a:solidFill>
                <a:latin typeface="Montserrat"/>
                <a:ea typeface="Montserrat"/>
                <a:cs typeface="Montserrat"/>
                <a:sym typeface="Montserrat"/>
              </a:rPr>
              <a:t>2.  Remainder of $8M Trust Fund </a:t>
            </a:r>
            <a:r>
              <a:rPr lang="en" b="1" baseline="30000">
                <a:solidFill>
                  <a:srgbClr val="4A8CFF"/>
                </a:solidFill>
                <a:latin typeface="Montserrat"/>
                <a:ea typeface="Montserrat"/>
                <a:cs typeface="Montserrat"/>
                <a:sym typeface="Montserrat"/>
              </a:rPr>
              <a:t>2</a:t>
            </a:r>
            <a:r>
              <a:rPr lang="en" sz="1700" b="1">
                <a:solidFill>
                  <a:schemeClr val="dk2"/>
                </a:solidFill>
                <a:latin typeface="Montserrat"/>
                <a:ea typeface="Montserrat"/>
                <a:cs typeface="Montserrat"/>
                <a:sym typeface="Montserrat"/>
              </a:rPr>
              <a:t> </a:t>
            </a:r>
            <a:endParaRPr/>
          </a:p>
        </p:txBody>
      </p:sp>
      <p:sp>
        <p:nvSpPr>
          <p:cNvPr id="623" name="Google Shape;623;p56"/>
          <p:cNvSpPr txBox="1"/>
          <p:nvPr/>
        </p:nvSpPr>
        <p:spPr>
          <a:xfrm>
            <a:off x="4912250" y="2266000"/>
            <a:ext cx="4101000" cy="278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Montserrat"/>
                <a:ea typeface="Montserrat"/>
                <a:cs typeface="Montserrat"/>
                <a:sym typeface="Montserrat"/>
              </a:rPr>
              <a:t>The HUD ( Housing and Urban Development ) Fund is considered one of the City’s major funds. The FY2023 adopted budget includes </a:t>
            </a:r>
            <a:r>
              <a:rPr lang="en" sz="1300" b="1">
                <a:solidFill>
                  <a:schemeClr val="dk1"/>
                </a:solidFill>
                <a:latin typeface="Montserrat"/>
                <a:ea typeface="Montserrat"/>
                <a:cs typeface="Montserrat"/>
                <a:sym typeface="Montserrat"/>
              </a:rPr>
              <a:t>revenues of $81,199,478</a:t>
            </a:r>
            <a:r>
              <a:rPr lang="en" sz="1300">
                <a:solidFill>
                  <a:schemeClr val="dk1"/>
                </a:solidFill>
                <a:latin typeface="Montserrat"/>
                <a:ea typeface="Montserrat"/>
                <a:cs typeface="Montserrat"/>
                <a:sym typeface="Montserrat"/>
              </a:rPr>
              <a:t> in the HUD Fund</a:t>
            </a:r>
            <a:endParaRPr sz="1300">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300">
                <a:solidFill>
                  <a:schemeClr val="dk1"/>
                </a:solidFill>
                <a:latin typeface="Montserrat"/>
                <a:ea typeface="Montserrat"/>
                <a:cs typeface="Montserrat"/>
                <a:sym typeface="Montserrat"/>
              </a:rPr>
              <a:t>Restructure the Fund: </a:t>
            </a:r>
            <a:endParaRPr sz="1300">
              <a:solidFill>
                <a:schemeClr val="dk1"/>
              </a:solidFill>
              <a:latin typeface="Montserrat"/>
              <a:ea typeface="Montserrat"/>
              <a:cs typeface="Montserrat"/>
              <a:sym typeface="Montserrat"/>
            </a:endParaRPr>
          </a:p>
          <a:p>
            <a:pPr marL="0" marR="0" lvl="0" indent="0" algn="l" rtl="0">
              <a:lnSpc>
                <a:spcPct val="100000"/>
              </a:lnSpc>
              <a:spcBef>
                <a:spcPts val="1600"/>
              </a:spcBef>
              <a:spcAft>
                <a:spcPts val="0"/>
              </a:spcAft>
              <a:buNone/>
            </a:pPr>
            <a:r>
              <a:rPr lang="en" sz="1500">
                <a:solidFill>
                  <a:schemeClr val="dk1"/>
                </a:solidFill>
                <a:latin typeface="Montserrat"/>
                <a:ea typeface="Montserrat"/>
                <a:cs typeface="Montserrat"/>
                <a:sym typeface="Montserrat"/>
              </a:rPr>
              <a:t>↓</a:t>
            </a:r>
            <a:r>
              <a:rPr lang="en" sz="1300">
                <a:solidFill>
                  <a:schemeClr val="dk1"/>
                </a:solidFill>
                <a:latin typeface="Montserrat"/>
                <a:ea typeface="Montserrat"/>
                <a:cs typeface="Montserrat"/>
                <a:sym typeface="Montserrat"/>
              </a:rPr>
              <a:t> </a:t>
            </a:r>
            <a:r>
              <a:rPr lang="en" sz="1300">
                <a:solidFill>
                  <a:srgbClr val="1F1F1F"/>
                </a:solidFill>
                <a:latin typeface="Montserrat"/>
                <a:ea typeface="Montserrat"/>
                <a:cs typeface="Montserrat"/>
                <a:sym typeface="Montserrat"/>
              </a:rPr>
              <a:t>2023 Health &amp; Safety Owner Occupied Program</a:t>
            </a:r>
            <a:r>
              <a:rPr lang="en"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a:p>
            <a:pPr marL="0" lvl="0" indent="0" algn="l" rtl="0">
              <a:spcBef>
                <a:spcPts val="1600"/>
              </a:spcBef>
              <a:spcAft>
                <a:spcPts val="0"/>
              </a:spcAft>
              <a:buNone/>
            </a:pPr>
            <a:r>
              <a:rPr lang="en" sz="1500">
                <a:solidFill>
                  <a:schemeClr val="dk1"/>
                </a:solidFill>
                <a:latin typeface="Montserrat"/>
                <a:ea typeface="Montserrat"/>
                <a:cs typeface="Montserrat"/>
                <a:sym typeface="Montserrat"/>
              </a:rPr>
              <a:t>↓ </a:t>
            </a:r>
            <a:r>
              <a:rPr lang="en" sz="1300">
                <a:solidFill>
                  <a:schemeClr val="dk1"/>
                </a:solidFill>
                <a:latin typeface="Montserrat"/>
                <a:ea typeface="Montserrat"/>
                <a:cs typeface="Montserrat"/>
                <a:sym typeface="Montserrat"/>
              </a:rPr>
              <a:t>Affordable Rental Housing Gap </a:t>
            </a:r>
            <a:endParaRPr sz="1300">
              <a:solidFill>
                <a:schemeClr val="dk1"/>
              </a:solidFill>
              <a:latin typeface="Montserrat"/>
              <a:ea typeface="Montserrat"/>
              <a:cs typeface="Montserrat"/>
              <a:sym typeface="Montserrat"/>
            </a:endParaRPr>
          </a:p>
          <a:p>
            <a:pPr marL="0" lvl="0" indent="0" algn="l" rtl="0">
              <a:spcBef>
                <a:spcPts val="800"/>
              </a:spcBef>
              <a:spcAft>
                <a:spcPts val="0"/>
              </a:spcAft>
              <a:buClr>
                <a:schemeClr val="dk1"/>
              </a:buClr>
              <a:buSzPts val="1100"/>
              <a:buFont typeface="Arial"/>
              <a:buNone/>
            </a:pPr>
            <a:endParaRPr>
              <a:latin typeface="Montserrat"/>
              <a:ea typeface="Montserrat"/>
              <a:cs typeface="Montserrat"/>
              <a:sym typeface="Montserrat"/>
            </a:endParaRPr>
          </a:p>
        </p:txBody>
      </p:sp>
      <p:sp>
        <p:nvSpPr>
          <p:cNvPr id="624" name="Google Shape;624;p56"/>
          <p:cNvSpPr txBox="1"/>
          <p:nvPr/>
        </p:nvSpPr>
        <p:spPr>
          <a:xfrm>
            <a:off x="4912250" y="1895800"/>
            <a:ext cx="405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dk2"/>
                </a:solidFill>
                <a:latin typeface="Montserrat"/>
                <a:ea typeface="Montserrat"/>
                <a:cs typeface="Montserrat"/>
                <a:sym typeface="Montserrat"/>
              </a:rPr>
              <a:t>3. HUD Louisiana Fund </a:t>
            </a:r>
            <a:r>
              <a:rPr lang="en" sz="1500" baseline="30000">
                <a:solidFill>
                  <a:schemeClr val="accent3"/>
                </a:solidFill>
                <a:latin typeface="Montserrat"/>
                <a:ea typeface="Montserrat"/>
                <a:cs typeface="Montserrat"/>
                <a:sym typeface="Montserrat"/>
              </a:rPr>
              <a:t>3</a:t>
            </a:r>
            <a:r>
              <a:rPr lang="en" sz="1800" b="1">
                <a:solidFill>
                  <a:schemeClr val="accent3"/>
                </a:solidFill>
                <a:latin typeface="Montserrat"/>
                <a:ea typeface="Montserrat"/>
                <a:cs typeface="Montserrat"/>
                <a:sym typeface="Montserrat"/>
              </a:rPr>
              <a:t>  </a:t>
            </a:r>
            <a:endParaRPr sz="1500">
              <a:solidFill>
                <a:schemeClr val="accent3"/>
              </a:solidFill>
            </a:endParaRPr>
          </a:p>
        </p:txBody>
      </p:sp>
      <p:sp>
        <p:nvSpPr>
          <p:cNvPr id="625" name="Google Shape;625;p56"/>
          <p:cNvSpPr txBox="1"/>
          <p:nvPr/>
        </p:nvSpPr>
        <p:spPr>
          <a:xfrm>
            <a:off x="0" y="4746025"/>
            <a:ext cx="9284400" cy="3924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1.  Continuum of Care Program Funding. (n.d.). Louisiana Balance of State Continuum of Care. Retrieved October 28, 2023, from https://laboscoc.org/coc-program-funding</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‌2. TUPHCC ase Competition Details, 2023</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3. 2023 Annual Operating Budget. 2023. https://nola.gov/nola/media/Mayor-s-Office/Budget/2023/2023-Budget-Book-City-of-New-Orleans-Compiled-Budget-Book.pdf</a:t>
            </a:r>
            <a:endParaRPr sz="45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Assessing the Problem</a:t>
            </a:r>
            <a:endParaRPr sz="2400"/>
          </a:p>
        </p:txBody>
      </p:sp>
      <p:sp>
        <p:nvSpPr>
          <p:cNvPr id="206" name="Google Shape;206;p30"/>
          <p:cNvSpPr txBox="1">
            <a:spLocks noGrp="1"/>
          </p:cNvSpPr>
          <p:nvPr>
            <p:ph type="subTitle" idx="1"/>
          </p:nvPr>
        </p:nvSpPr>
        <p:spPr>
          <a:xfrm>
            <a:off x="563400" y="1091400"/>
            <a:ext cx="24162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t>Pandemic Successes </a:t>
            </a:r>
            <a:r>
              <a:rPr lang="en" sz="1500">
                <a:latin typeface="Roboto"/>
                <a:ea typeface="Roboto"/>
                <a:cs typeface="Roboto"/>
                <a:sym typeface="Roboto"/>
              </a:rPr>
              <a:t>¹</a:t>
            </a:r>
            <a:endParaRPr sz="1500" b="1"/>
          </a:p>
        </p:txBody>
      </p:sp>
      <p:sp>
        <p:nvSpPr>
          <p:cNvPr id="207" name="Google Shape;207;p30"/>
          <p:cNvSpPr txBox="1">
            <a:spLocks noGrp="1"/>
          </p:cNvSpPr>
          <p:nvPr>
            <p:ph type="subTitle" idx="2"/>
          </p:nvPr>
        </p:nvSpPr>
        <p:spPr>
          <a:xfrm>
            <a:off x="575350" y="1500000"/>
            <a:ext cx="241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Federal funds allowed New Orleans to house 1,000 people facing homelessness in hotel rooms.</a:t>
            </a:r>
            <a:endParaRPr/>
          </a:p>
          <a:p>
            <a:pPr marL="0" lvl="0" indent="0" algn="l" rtl="0">
              <a:spcBef>
                <a:spcPts val="1600"/>
              </a:spcBef>
              <a:spcAft>
                <a:spcPts val="0"/>
              </a:spcAft>
              <a:buNone/>
            </a:pPr>
            <a:r>
              <a:rPr lang="en"/>
              <a:t>80% remained permanently housed as of 2023.</a:t>
            </a:r>
            <a:endParaRPr/>
          </a:p>
          <a:p>
            <a:pPr marL="0" lvl="0" indent="0" algn="l" rtl="0">
              <a:spcBef>
                <a:spcPts val="1600"/>
              </a:spcBef>
              <a:spcAft>
                <a:spcPts val="1600"/>
              </a:spcAft>
              <a:buNone/>
            </a:pPr>
            <a:r>
              <a:rPr lang="en"/>
              <a:t>Individuals accepted hotel rooms as they offered </a:t>
            </a:r>
            <a:r>
              <a:rPr lang="en" b="1"/>
              <a:t>privacy without barriers</a:t>
            </a:r>
            <a:r>
              <a:rPr lang="en"/>
              <a:t>.</a:t>
            </a:r>
            <a:endParaRPr/>
          </a:p>
        </p:txBody>
      </p:sp>
      <p:sp>
        <p:nvSpPr>
          <p:cNvPr id="208" name="Google Shape;208;p30"/>
          <p:cNvSpPr txBox="1"/>
          <p:nvPr/>
        </p:nvSpPr>
        <p:spPr>
          <a:xfrm>
            <a:off x="0" y="4774200"/>
            <a:ext cx="4029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1.  Chavez, R. (2023, July 14). </a:t>
            </a:r>
            <a:r>
              <a:rPr lang="en" sz="500" i="1">
                <a:solidFill>
                  <a:schemeClr val="lt1"/>
                </a:solidFill>
              </a:rPr>
              <a:t>“we’re barely making it.” why more New Orleans families are without stable housing</a:t>
            </a:r>
            <a:r>
              <a:rPr lang="en" sz="500">
                <a:solidFill>
                  <a:schemeClr val="lt1"/>
                </a:solidFill>
              </a:rPr>
              <a:t>. PBS. https://www.pbs.org/newshour/nation/were-barely-making-it-why-more-new-orleans-families-are-without-stable-housing#:~:text=The%20most%20recent%20Point%2Din,up%20from%201%2C042%20in%202021. </a:t>
            </a:r>
            <a:endParaRPr sz="500">
              <a:solidFill>
                <a:schemeClr val="lt1"/>
              </a:solidFill>
            </a:endParaRPr>
          </a:p>
        </p:txBody>
      </p:sp>
      <p:sp>
        <p:nvSpPr>
          <p:cNvPr id="209" name="Google Shape;209;p30"/>
          <p:cNvSpPr txBox="1"/>
          <p:nvPr/>
        </p:nvSpPr>
        <p:spPr>
          <a:xfrm>
            <a:off x="4600375" y="4806900"/>
            <a:ext cx="4543500" cy="35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500"/>
              </a:spcAft>
              <a:buNone/>
            </a:pPr>
            <a:r>
              <a:rPr lang="en" sz="500">
                <a:solidFill>
                  <a:schemeClr val="lt1"/>
                </a:solidFill>
              </a:rPr>
              <a:t>2.  Schuppe, J. (2022, September 16). </a:t>
            </a:r>
            <a:r>
              <a:rPr lang="en" sz="500" i="1">
                <a:solidFill>
                  <a:schemeClr val="lt1"/>
                </a:solidFill>
              </a:rPr>
              <a:t>Louisiana faces an insurance crisis, leaving people afraid they can’t afford their homes</a:t>
            </a:r>
            <a:r>
              <a:rPr lang="en" sz="500">
                <a:solidFill>
                  <a:schemeClr val="lt1"/>
                </a:solidFill>
              </a:rPr>
              <a:t>. NBCNews.com. https://www.nbcnews.com/news/us-news/louisiana-homeowners-insurance-crisis-hurricanes-rcna46746 </a:t>
            </a:r>
            <a:endParaRPr sz="500">
              <a:solidFill>
                <a:schemeClr val="lt1"/>
              </a:solidFill>
            </a:endParaRPr>
          </a:p>
        </p:txBody>
      </p:sp>
      <p:sp>
        <p:nvSpPr>
          <p:cNvPr id="210" name="Google Shape;210;p30"/>
          <p:cNvSpPr txBox="1">
            <a:spLocks noGrp="1"/>
          </p:cNvSpPr>
          <p:nvPr>
            <p:ph type="subTitle" idx="5"/>
          </p:nvPr>
        </p:nvSpPr>
        <p:spPr>
          <a:xfrm>
            <a:off x="6252500" y="1091400"/>
            <a:ext cx="25188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t>Barriers to Shelters </a:t>
            </a:r>
            <a:r>
              <a:rPr lang="en" sz="1500">
                <a:latin typeface="Roboto"/>
                <a:ea typeface="Roboto"/>
                <a:cs typeface="Roboto"/>
                <a:sym typeface="Roboto"/>
              </a:rPr>
              <a:t>¹</a:t>
            </a:r>
            <a:endParaRPr sz="1500"/>
          </a:p>
        </p:txBody>
      </p:sp>
      <p:sp>
        <p:nvSpPr>
          <p:cNvPr id="211" name="Google Shape;211;p30"/>
          <p:cNvSpPr txBox="1">
            <a:spLocks noGrp="1"/>
          </p:cNvSpPr>
          <p:nvPr>
            <p:ph type="subTitle" idx="6"/>
          </p:nvPr>
        </p:nvSpPr>
        <p:spPr>
          <a:xfrm>
            <a:off x="6381050" y="1500000"/>
            <a:ext cx="2261700" cy="285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 for shelters with low barriers, many are short-staffed.</a:t>
            </a:r>
            <a:endParaRPr/>
          </a:p>
          <a:p>
            <a:pPr marL="0" lvl="0" indent="0" algn="l" rtl="0">
              <a:spcBef>
                <a:spcPts val="1600"/>
              </a:spcBef>
              <a:spcAft>
                <a:spcPts val="0"/>
              </a:spcAft>
              <a:buNone/>
            </a:pPr>
            <a:r>
              <a:rPr lang="en"/>
              <a:t>This leads to </a:t>
            </a:r>
            <a:r>
              <a:rPr lang="en" b="1"/>
              <a:t>calls regarding space availability to go unanswered.</a:t>
            </a:r>
            <a:endParaRPr b="1"/>
          </a:p>
          <a:p>
            <a:pPr marL="0" lvl="0" indent="0" algn="l" rtl="0">
              <a:spcBef>
                <a:spcPts val="1600"/>
              </a:spcBef>
              <a:spcAft>
                <a:spcPts val="1600"/>
              </a:spcAft>
              <a:buNone/>
            </a:pPr>
            <a:endParaRPr b="1"/>
          </a:p>
        </p:txBody>
      </p:sp>
      <p:sp>
        <p:nvSpPr>
          <p:cNvPr id="212" name="Google Shape;212;p30"/>
          <p:cNvSpPr txBox="1">
            <a:spLocks noGrp="1"/>
          </p:cNvSpPr>
          <p:nvPr>
            <p:ph type="subTitle" idx="3"/>
          </p:nvPr>
        </p:nvSpPr>
        <p:spPr>
          <a:xfrm>
            <a:off x="3159075" y="1091400"/>
            <a:ext cx="30168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a:t>Rent &amp; Insurance Rates</a:t>
            </a:r>
            <a:r>
              <a:rPr lang="en" sz="1500">
                <a:solidFill>
                  <a:schemeClr val="accent5"/>
                </a:solidFill>
              </a:rPr>
              <a:t> ²</a:t>
            </a:r>
            <a:endParaRPr sz="1500">
              <a:solidFill>
                <a:schemeClr val="accent5"/>
              </a:solidFill>
            </a:endParaRPr>
          </a:p>
        </p:txBody>
      </p:sp>
      <p:sp>
        <p:nvSpPr>
          <p:cNvPr id="213" name="Google Shape;213;p30"/>
          <p:cNvSpPr txBox="1">
            <a:spLocks noGrp="1"/>
          </p:cNvSpPr>
          <p:nvPr>
            <p:ph type="subTitle" idx="4"/>
          </p:nvPr>
        </p:nvSpPr>
        <p:spPr>
          <a:xfrm>
            <a:off x="3360750" y="1500000"/>
            <a:ext cx="2651100" cy="26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economic impact of COVID-19 caused a </a:t>
            </a:r>
            <a:r>
              <a:rPr lang="en" b="1"/>
              <a:t>spike in post-pandemic rent prices. </a:t>
            </a:r>
            <a:endParaRPr b="1"/>
          </a:p>
          <a:p>
            <a:pPr marL="0" lvl="0" indent="0" algn="l" rtl="0">
              <a:spcBef>
                <a:spcPts val="1600"/>
              </a:spcBef>
              <a:spcAft>
                <a:spcPts val="1600"/>
              </a:spcAft>
              <a:buNone/>
            </a:pPr>
            <a:r>
              <a:rPr lang="en"/>
              <a:t>Hurricane Ida resulted in </a:t>
            </a:r>
            <a:r>
              <a:rPr lang="en" b="1"/>
              <a:t>a statewide housing insurance crisis.</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29"/>
        <p:cNvGrpSpPr/>
        <p:nvPr/>
      </p:nvGrpSpPr>
      <p:grpSpPr>
        <a:xfrm>
          <a:off x="0" y="0"/>
          <a:ext cx="0" cy="0"/>
          <a:chOff x="0" y="0"/>
          <a:chExt cx="0" cy="0"/>
        </a:xfrm>
      </p:grpSpPr>
      <p:sp>
        <p:nvSpPr>
          <p:cNvPr id="630" name="Google Shape;630;p57"/>
          <p:cNvSpPr txBox="1">
            <a:spLocks noGrp="1"/>
          </p:cNvSpPr>
          <p:nvPr>
            <p:ph type="title"/>
          </p:nvPr>
        </p:nvSpPr>
        <p:spPr>
          <a:xfrm>
            <a:off x="559950" y="738575"/>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Criteria </a:t>
            </a:r>
            <a:endParaRPr/>
          </a:p>
        </p:txBody>
      </p:sp>
      <p:sp>
        <p:nvSpPr>
          <p:cNvPr id="631" name="Google Shape;631;p57"/>
          <p:cNvSpPr txBox="1">
            <a:spLocks noGrp="1"/>
          </p:cNvSpPr>
          <p:nvPr>
            <p:ph type="subTitle" idx="1"/>
          </p:nvPr>
        </p:nvSpPr>
        <p:spPr>
          <a:xfrm>
            <a:off x="788100" y="23904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0"/>
              <a:t>Scalability</a:t>
            </a:r>
            <a:endParaRPr b="0"/>
          </a:p>
        </p:txBody>
      </p:sp>
      <p:sp>
        <p:nvSpPr>
          <p:cNvPr id="632" name="Google Shape;632;p57"/>
          <p:cNvSpPr txBox="1">
            <a:spLocks noGrp="1"/>
          </p:cNvSpPr>
          <p:nvPr>
            <p:ph type="subTitle" idx="2"/>
          </p:nvPr>
        </p:nvSpPr>
        <p:spPr>
          <a:xfrm>
            <a:off x="788100" y="2765850"/>
            <a:ext cx="2261700" cy="1463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200"/>
              <a:t>After the first 3 Units are implemented, we hope to see success rates high enough to scale this project over 13 schools.</a:t>
            </a:r>
            <a:endParaRPr sz="1200"/>
          </a:p>
        </p:txBody>
      </p:sp>
      <p:sp>
        <p:nvSpPr>
          <p:cNvPr id="633" name="Google Shape;633;p57"/>
          <p:cNvSpPr txBox="1">
            <a:spLocks noGrp="1"/>
          </p:cNvSpPr>
          <p:nvPr>
            <p:ph type="subTitle" idx="3"/>
          </p:nvPr>
        </p:nvSpPr>
        <p:spPr>
          <a:xfrm>
            <a:off x="3441150" y="23904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0"/>
              <a:t>Effectiveness </a:t>
            </a:r>
            <a:endParaRPr b="0"/>
          </a:p>
        </p:txBody>
      </p:sp>
      <p:sp>
        <p:nvSpPr>
          <p:cNvPr id="634" name="Google Shape;634;p57"/>
          <p:cNvSpPr txBox="1">
            <a:spLocks noGrp="1"/>
          </p:cNvSpPr>
          <p:nvPr>
            <p:ph type="subTitle" idx="4"/>
          </p:nvPr>
        </p:nvSpPr>
        <p:spPr>
          <a:xfrm>
            <a:off x="3441150" y="2765850"/>
            <a:ext cx="2261700" cy="113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200"/>
              <a:t>We hope to see a 50% reduction in the homeless population by 2030 on the streets or shelters </a:t>
            </a:r>
            <a:endParaRPr sz="1200"/>
          </a:p>
        </p:txBody>
      </p:sp>
      <p:sp>
        <p:nvSpPr>
          <p:cNvPr id="635" name="Google Shape;635;p57"/>
          <p:cNvSpPr txBox="1">
            <a:spLocks noGrp="1"/>
          </p:cNvSpPr>
          <p:nvPr>
            <p:ph type="subTitle" idx="5"/>
          </p:nvPr>
        </p:nvSpPr>
        <p:spPr>
          <a:xfrm>
            <a:off x="6094200" y="23904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0"/>
              <a:t>Acceptability </a:t>
            </a:r>
            <a:endParaRPr b="0"/>
          </a:p>
        </p:txBody>
      </p:sp>
      <p:sp>
        <p:nvSpPr>
          <p:cNvPr id="636" name="Google Shape;636;p57"/>
          <p:cNvSpPr txBox="1">
            <a:spLocks noGrp="1"/>
          </p:cNvSpPr>
          <p:nvPr>
            <p:ph type="subTitle" idx="6"/>
          </p:nvPr>
        </p:nvSpPr>
        <p:spPr>
          <a:xfrm>
            <a:off x="6094200" y="2765850"/>
            <a:ext cx="2261700" cy="102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200"/>
              <a:t>Through resident and employee surveys, we aim to have a 90% satisfaction rate with program operations.</a:t>
            </a:r>
            <a:endParaRPr sz="1200"/>
          </a:p>
        </p:txBody>
      </p:sp>
      <p:sp>
        <p:nvSpPr>
          <p:cNvPr id="637" name="Google Shape;637;p57"/>
          <p:cNvSpPr txBox="1"/>
          <p:nvPr/>
        </p:nvSpPr>
        <p:spPr>
          <a:xfrm>
            <a:off x="1681600" y="1981050"/>
            <a:ext cx="533100" cy="4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638" name="Google Shape;638;p57"/>
          <p:cNvSpPr txBox="1"/>
          <p:nvPr/>
        </p:nvSpPr>
        <p:spPr>
          <a:xfrm>
            <a:off x="788100" y="1981050"/>
            <a:ext cx="2434200" cy="53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1"/>
                </a:solidFill>
                <a:latin typeface="Montserrat"/>
                <a:ea typeface="Montserrat"/>
                <a:cs typeface="Montserrat"/>
                <a:sym typeface="Montserrat"/>
              </a:rPr>
              <a:t>13 Units Finished </a:t>
            </a:r>
            <a:endParaRPr>
              <a:latin typeface="Montserrat"/>
              <a:ea typeface="Montserrat"/>
              <a:cs typeface="Montserrat"/>
              <a:sym typeface="Montserrat"/>
            </a:endParaRPr>
          </a:p>
        </p:txBody>
      </p:sp>
      <p:sp>
        <p:nvSpPr>
          <p:cNvPr id="639" name="Google Shape;639;p57"/>
          <p:cNvSpPr txBox="1"/>
          <p:nvPr/>
        </p:nvSpPr>
        <p:spPr>
          <a:xfrm>
            <a:off x="3701650" y="1981050"/>
            <a:ext cx="2070900" cy="5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Montserrat"/>
                <a:ea typeface="Montserrat"/>
                <a:cs typeface="Montserrat"/>
                <a:sym typeface="Montserrat"/>
              </a:rPr>
              <a:t>50% Reduction</a:t>
            </a:r>
            <a:endParaRPr>
              <a:latin typeface="Montserrat"/>
              <a:ea typeface="Montserrat"/>
              <a:cs typeface="Montserrat"/>
              <a:sym typeface="Montserrat"/>
            </a:endParaRPr>
          </a:p>
        </p:txBody>
      </p:sp>
      <p:sp>
        <p:nvSpPr>
          <p:cNvPr id="640" name="Google Shape;640;p57"/>
          <p:cNvSpPr txBox="1"/>
          <p:nvPr/>
        </p:nvSpPr>
        <p:spPr>
          <a:xfrm>
            <a:off x="6094200" y="1981050"/>
            <a:ext cx="2261700" cy="5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Montserrat"/>
                <a:ea typeface="Montserrat"/>
                <a:cs typeface="Montserrat"/>
                <a:sym typeface="Montserrat"/>
              </a:rPr>
              <a:t>90% Satisfaction </a:t>
            </a:r>
            <a:endParaRPr>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44"/>
        <p:cNvGrpSpPr/>
        <p:nvPr/>
      </p:nvGrpSpPr>
      <p:grpSpPr>
        <a:xfrm>
          <a:off x="0" y="0"/>
          <a:ext cx="0" cy="0"/>
          <a:chOff x="0" y="0"/>
          <a:chExt cx="0" cy="0"/>
        </a:xfrm>
      </p:grpSpPr>
      <p:sp>
        <p:nvSpPr>
          <p:cNvPr id="645" name="Google Shape;645;p58"/>
          <p:cNvSpPr txBox="1">
            <a:spLocks noGrp="1"/>
          </p:cNvSpPr>
          <p:nvPr>
            <p:ph type="title"/>
          </p:nvPr>
        </p:nvSpPr>
        <p:spPr>
          <a:xfrm>
            <a:off x="717800" y="154575"/>
            <a:ext cx="7708200" cy="93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Feedback Loop</a:t>
            </a:r>
            <a:endParaRPr/>
          </a:p>
        </p:txBody>
      </p:sp>
      <p:sp>
        <p:nvSpPr>
          <p:cNvPr id="646" name="Google Shape;646;p58"/>
          <p:cNvSpPr/>
          <p:nvPr/>
        </p:nvSpPr>
        <p:spPr>
          <a:xfrm>
            <a:off x="4364213" y="2817560"/>
            <a:ext cx="1626843" cy="1344568"/>
          </a:xfrm>
          <a:custGeom>
            <a:avLst/>
            <a:gdLst/>
            <a:ahLst/>
            <a:cxnLst/>
            <a:rect l="l" t="t" r="r" b="b"/>
            <a:pathLst>
              <a:path w="68140" h="56317" extrusionOk="0">
                <a:moveTo>
                  <a:pt x="34517" y="0"/>
                </a:moveTo>
                <a:cubicBezTo>
                  <a:pt x="32957" y="12704"/>
                  <a:pt x="22241" y="22574"/>
                  <a:pt x="9156" y="22801"/>
                </a:cubicBezTo>
                <a:lnTo>
                  <a:pt x="0" y="39672"/>
                </a:lnTo>
                <a:lnTo>
                  <a:pt x="9132" y="56317"/>
                </a:lnTo>
                <a:cubicBezTo>
                  <a:pt x="40684" y="56090"/>
                  <a:pt x="66390" y="31337"/>
                  <a:pt x="68140" y="179"/>
                </a:cubicBezTo>
                <a:lnTo>
                  <a:pt x="68140" y="179"/>
                </a:lnTo>
                <a:lnTo>
                  <a:pt x="51602" y="9251"/>
                </a:lnTo>
                <a:lnTo>
                  <a:pt x="3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8"/>
          <p:cNvSpPr/>
          <p:nvPr/>
        </p:nvSpPr>
        <p:spPr>
          <a:xfrm>
            <a:off x="4648473" y="1321743"/>
            <a:ext cx="1344855" cy="1626843"/>
          </a:xfrm>
          <a:custGeom>
            <a:avLst/>
            <a:gdLst/>
            <a:ahLst/>
            <a:cxnLst/>
            <a:rect l="l" t="t" r="r" b="b"/>
            <a:pathLst>
              <a:path w="56329" h="68140" extrusionOk="0">
                <a:moveTo>
                  <a:pt x="191" y="1"/>
                </a:moveTo>
                <a:lnTo>
                  <a:pt x="9264" y="16550"/>
                </a:lnTo>
                <a:lnTo>
                  <a:pt x="1" y="33624"/>
                </a:lnTo>
                <a:cubicBezTo>
                  <a:pt x="12716" y="35183"/>
                  <a:pt x="22587" y="45911"/>
                  <a:pt x="22813" y="58984"/>
                </a:cubicBezTo>
                <a:lnTo>
                  <a:pt x="39684" y="68140"/>
                </a:lnTo>
                <a:lnTo>
                  <a:pt x="56329" y="59008"/>
                </a:lnTo>
                <a:cubicBezTo>
                  <a:pt x="56103" y="27456"/>
                  <a:pt x="31350" y="175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8"/>
          <p:cNvSpPr/>
          <p:nvPr/>
        </p:nvSpPr>
        <p:spPr>
          <a:xfrm>
            <a:off x="3152943" y="1319475"/>
            <a:ext cx="1626866" cy="1344855"/>
          </a:xfrm>
          <a:custGeom>
            <a:avLst/>
            <a:gdLst/>
            <a:ahLst/>
            <a:cxnLst/>
            <a:rect l="l" t="t" r="r" b="b"/>
            <a:pathLst>
              <a:path w="68141" h="56329" extrusionOk="0">
                <a:moveTo>
                  <a:pt x="59008" y="0"/>
                </a:moveTo>
                <a:cubicBezTo>
                  <a:pt x="27457" y="227"/>
                  <a:pt x="1751" y="24980"/>
                  <a:pt x="1" y="56138"/>
                </a:cubicBezTo>
                <a:lnTo>
                  <a:pt x="16550" y="47066"/>
                </a:lnTo>
                <a:lnTo>
                  <a:pt x="33624" y="56329"/>
                </a:lnTo>
                <a:cubicBezTo>
                  <a:pt x="35184" y="43613"/>
                  <a:pt x="45911" y="33754"/>
                  <a:pt x="58984" y="33528"/>
                </a:cubicBezTo>
                <a:lnTo>
                  <a:pt x="68140" y="16645"/>
                </a:lnTo>
                <a:lnTo>
                  <a:pt x="59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8"/>
          <p:cNvSpPr/>
          <p:nvPr/>
        </p:nvSpPr>
        <p:spPr>
          <a:xfrm>
            <a:off x="3150675" y="2532989"/>
            <a:ext cx="1344855" cy="1626866"/>
          </a:xfrm>
          <a:custGeom>
            <a:avLst/>
            <a:gdLst/>
            <a:ahLst/>
            <a:cxnLst/>
            <a:rect l="l" t="t" r="r" b="b"/>
            <a:pathLst>
              <a:path w="56329" h="68141" extrusionOk="0">
                <a:moveTo>
                  <a:pt x="16645" y="1"/>
                </a:moveTo>
                <a:lnTo>
                  <a:pt x="1" y="9133"/>
                </a:lnTo>
                <a:cubicBezTo>
                  <a:pt x="227" y="40685"/>
                  <a:pt x="24980" y="66390"/>
                  <a:pt x="56139" y="68140"/>
                </a:cubicBezTo>
                <a:lnTo>
                  <a:pt x="47066" y="51603"/>
                </a:lnTo>
                <a:lnTo>
                  <a:pt x="56329" y="34517"/>
                </a:lnTo>
                <a:cubicBezTo>
                  <a:pt x="43613" y="32957"/>
                  <a:pt x="33755" y="22242"/>
                  <a:pt x="33529" y="9157"/>
                </a:cubicBezTo>
                <a:lnTo>
                  <a:pt x="16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8"/>
          <p:cNvSpPr txBox="1">
            <a:spLocks noGrp="1"/>
          </p:cNvSpPr>
          <p:nvPr>
            <p:ph type="subTitle" idx="4294967295"/>
          </p:nvPr>
        </p:nvSpPr>
        <p:spPr>
          <a:xfrm>
            <a:off x="285750" y="1036575"/>
            <a:ext cx="2648100" cy="13986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300">
                <a:solidFill>
                  <a:schemeClr val="dk1"/>
                </a:solidFill>
              </a:rPr>
              <a:t>To ensure transparency, </a:t>
            </a:r>
            <a:r>
              <a:rPr lang="en" sz="1300" b="1">
                <a:solidFill>
                  <a:schemeClr val="dk1"/>
                </a:solidFill>
              </a:rPr>
              <a:t>the City of New Orleans local government </a:t>
            </a:r>
            <a:r>
              <a:rPr lang="en" sz="1300">
                <a:solidFill>
                  <a:schemeClr val="dk1"/>
                </a:solidFill>
              </a:rPr>
              <a:t>can host recurring public forums to provide affordable housing updates and address questions and concerns</a:t>
            </a:r>
            <a:endParaRPr sz="1300">
              <a:solidFill>
                <a:schemeClr val="dk1"/>
              </a:solidFill>
            </a:endParaRPr>
          </a:p>
        </p:txBody>
      </p:sp>
      <p:sp>
        <p:nvSpPr>
          <p:cNvPr id="651" name="Google Shape;651;p58"/>
          <p:cNvSpPr txBox="1">
            <a:spLocks noGrp="1"/>
          </p:cNvSpPr>
          <p:nvPr>
            <p:ph type="subTitle" idx="4294967295"/>
          </p:nvPr>
        </p:nvSpPr>
        <p:spPr>
          <a:xfrm>
            <a:off x="336550" y="2835875"/>
            <a:ext cx="2542200" cy="16269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1300" b="1">
                <a:solidFill>
                  <a:schemeClr val="dk1"/>
                </a:solidFill>
              </a:rPr>
              <a:t>Greater New Orleans Housing Alliance &amp; HousingNOLA </a:t>
            </a:r>
            <a:r>
              <a:rPr lang="en" sz="1300">
                <a:solidFill>
                  <a:schemeClr val="dk1"/>
                </a:solidFill>
              </a:rPr>
              <a:t>can collaborate to renovate public schools into rent-subsidized transitional for employed and/or severely disabled individuals </a:t>
            </a:r>
            <a:endParaRPr sz="1300">
              <a:solidFill>
                <a:schemeClr val="dk1"/>
              </a:solidFill>
            </a:endParaRPr>
          </a:p>
        </p:txBody>
      </p:sp>
      <p:sp>
        <p:nvSpPr>
          <p:cNvPr id="652" name="Google Shape;652;p58"/>
          <p:cNvSpPr txBox="1">
            <a:spLocks noGrp="1"/>
          </p:cNvSpPr>
          <p:nvPr>
            <p:ph type="subTitle" idx="4294967295"/>
          </p:nvPr>
        </p:nvSpPr>
        <p:spPr>
          <a:xfrm>
            <a:off x="6265375" y="1341375"/>
            <a:ext cx="2165400" cy="658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b="1">
                <a:solidFill>
                  <a:schemeClr val="dk1"/>
                </a:solidFill>
              </a:rPr>
              <a:t>Office of Homeless Services and Strategy </a:t>
            </a:r>
            <a:r>
              <a:rPr lang="en" sz="1300">
                <a:solidFill>
                  <a:schemeClr val="dk1"/>
                </a:solidFill>
              </a:rPr>
              <a:t>will track views/clicks on database, survey effectiveness of data inputting among shelter workers</a:t>
            </a:r>
            <a:endParaRPr sz="1300">
              <a:solidFill>
                <a:schemeClr val="dk1"/>
              </a:solidFill>
            </a:endParaRPr>
          </a:p>
        </p:txBody>
      </p:sp>
      <p:sp>
        <p:nvSpPr>
          <p:cNvPr id="653" name="Google Shape;653;p58"/>
          <p:cNvSpPr txBox="1">
            <a:spLocks noGrp="1"/>
          </p:cNvSpPr>
          <p:nvPr>
            <p:ph type="subTitle" idx="4294967295"/>
          </p:nvPr>
        </p:nvSpPr>
        <p:spPr>
          <a:xfrm>
            <a:off x="6265375" y="3140675"/>
            <a:ext cx="2165400" cy="127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b="1">
                <a:solidFill>
                  <a:schemeClr val="dk1"/>
                </a:solidFill>
              </a:rPr>
              <a:t>Career coordinators</a:t>
            </a:r>
            <a:r>
              <a:rPr lang="en" sz="1300">
                <a:solidFill>
                  <a:schemeClr val="dk1"/>
                </a:solidFill>
              </a:rPr>
              <a:t> will collate a list of job opportunities that is tailored towards a range of abilities and skills. </a:t>
            </a:r>
            <a:endParaRPr sz="1300">
              <a:solidFill>
                <a:schemeClr val="dk1"/>
              </a:solidFill>
            </a:endParaRPr>
          </a:p>
        </p:txBody>
      </p:sp>
      <p:cxnSp>
        <p:nvCxnSpPr>
          <p:cNvPr id="654" name="Google Shape;654;p58"/>
          <p:cNvCxnSpPr>
            <a:endCxn id="650" idx="3"/>
          </p:cNvCxnSpPr>
          <p:nvPr/>
        </p:nvCxnSpPr>
        <p:spPr>
          <a:xfrm rot="10800000">
            <a:off x="2933850" y="1735875"/>
            <a:ext cx="720900" cy="3000"/>
          </a:xfrm>
          <a:prstGeom prst="straightConnector1">
            <a:avLst/>
          </a:prstGeom>
          <a:noFill/>
          <a:ln w="19050" cap="flat" cmpd="sng">
            <a:solidFill>
              <a:schemeClr val="accent1"/>
            </a:solidFill>
            <a:prstDash val="solid"/>
            <a:round/>
            <a:headEnd type="none" w="med" len="med"/>
            <a:tailEnd type="oval" w="med" len="med"/>
          </a:ln>
        </p:spPr>
      </p:cxnSp>
      <p:cxnSp>
        <p:nvCxnSpPr>
          <p:cNvPr id="655" name="Google Shape;655;p58"/>
          <p:cNvCxnSpPr/>
          <p:nvPr/>
        </p:nvCxnSpPr>
        <p:spPr>
          <a:xfrm rot="10800000">
            <a:off x="2878675" y="3496125"/>
            <a:ext cx="729000" cy="3300"/>
          </a:xfrm>
          <a:prstGeom prst="straightConnector1">
            <a:avLst/>
          </a:prstGeom>
          <a:noFill/>
          <a:ln w="19050" cap="flat" cmpd="sng">
            <a:solidFill>
              <a:schemeClr val="dk2"/>
            </a:solidFill>
            <a:prstDash val="solid"/>
            <a:round/>
            <a:headEnd type="none" w="med" len="med"/>
            <a:tailEnd type="oval" w="med" len="med"/>
          </a:ln>
        </p:spPr>
      </p:cxnSp>
      <p:cxnSp>
        <p:nvCxnSpPr>
          <p:cNvPr id="656" name="Google Shape;656;p58"/>
          <p:cNvCxnSpPr/>
          <p:nvPr/>
        </p:nvCxnSpPr>
        <p:spPr>
          <a:xfrm rot="10800000" flipH="1">
            <a:off x="5544475" y="2082075"/>
            <a:ext cx="720900" cy="3000"/>
          </a:xfrm>
          <a:prstGeom prst="straightConnector1">
            <a:avLst/>
          </a:prstGeom>
          <a:noFill/>
          <a:ln w="19050" cap="flat" cmpd="sng">
            <a:solidFill>
              <a:schemeClr val="dk2"/>
            </a:solidFill>
            <a:prstDash val="solid"/>
            <a:round/>
            <a:headEnd type="none" w="med" len="med"/>
            <a:tailEnd type="oval" w="med" len="med"/>
          </a:ln>
        </p:spPr>
      </p:cxnSp>
      <p:cxnSp>
        <p:nvCxnSpPr>
          <p:cNvPr id="657" name="Google Shape;657;p58"/>
          <p:cNvCxnSpPr/>
          <p:nvPr/>
        </p:nvCxnSpPr>
        <p:spPr>
          <a:xfrm rot="10800000" flipH="1">
            <a:off x="5536325" y="3499125"/>
            <a:ext cx="729000" cy="3300"/>
          </a:xfrm>
          <a:prstGeom prst="straightConnector1">
            <a:avLst/>
          </a:prstGeom>
          <a:noFill/>
          <a:ln w="19050" cap="flat" cmpd="sng">
            <a:solidFill>
              <a:schemeClr val="accent1"/>
            </a:solidFill>
            <a:prstDash val="solid"/>
            <a:round/>
            <a:headEnd type="none" w="med" len="med"/>
            <a:tailEnd type="oval"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61"/>
        <p:cNvGrpSpPr/>
        <p:nvPr/>
      </p:nvGrpSpPr>
      <p:grpSpPr>
        <a:xfrm>
          <a:off x="0" y="0"/>
          <a:ext cx="0" cy="0"/>
          <a:chOff x="0" y="0"/>
          <a:chExt cx="0" cy="0"/>
        </a:xfrm>
      </p:grpSpPr>
      <p:cxnSp>
        <p:nvCxnSpPr>
          <p:cNvPr id="662" name="Google Shape;662;p59"/>
          <p:cNvCxnSpPr/>
          <p:nvPr/>
        </p:nvCxnSpPr>
        <p:spPr>
          <a:xfrm>
            <a:off x="3869350" y="1610925"/>
            <a:ext cx="425100" cy="1200"/>
          </a:xfrm>
          <a:prstGeom prst="straightConnector1">
            <a:avLst/>
          </a:prstGeom>
          <a:noFill/>
          <a:ln w="28575" cap="flat" cmpd="sng">
            <a:solidFill>
              <a:schemeClr val="dk2"/>
            </a:solidFill>
            <a:prstDash val="solid"/>
            <a:round/>
            <a:headEnd type="none" w="med" len="med"/>
            <a:tailEnd type="none" w="med" len="med"/>
          </a:ln>
        </p:spPr>
      </p:cxnSp>
      <p:cxnSp>
        <p:nvCxnSpPr>
          <p:cNvPr id="663" name="Google Shape;663;p59"/>
          <p:cNvCxnSpPr/>
          <p:nvPr/>
        </p:nvCxnSpPr>
        <p:spPr>
          <a:xfrm>
            <a:off x="3463750" y="2082600"/>
            <a:ext cx="425100" cy="1200"/>
          </a:xfrm>
          <a:prstGeom prst="straightConnector1">
            <a:avLst/>
          </a:prstGeom>
          <a:noFill/>
          <a:ln w="28575" cap="flat" cmpd="sng">
            <a:solidFill>
              <a:schemeClr val="dk2"/>
            </a:solidFill>
            <a:prstDash val="solid"/>
            <a:round/>
            <a:headEnd type="none" w="med" len="med"/>
            <a:tailEnd type="none" w="med" len="med"/>
          </a:ln>
        </p:spPr>
      </p:cxnSp>
      <p:cxnSp>
        <p:nvCxnSpPr>
          <p:cNvPr id="664" name="Google Shape;664;p59"/>
          <p:cNvCxnSpPr/>
          <p:nvPr/>
        </p:nvCxnSpPr>
        <p:spPr>
          <a:xfrm>
            <a:off x="1790625" y="2069150"/>
            <a:ext cx="425100" cy="1200"/>
          </a:xfrm>
          <a:prstGeom prst="straightConnector1">
            <a:avLst/>
          </a:prstGeom>
          <a:noFill/>
          <a:ln w="28575" cap="flat" cmpd="sng">
            <a:solidFill>
              <a:schemeClr val="dk2"/>
            </a:solidFill>
            <a:prstDash val="solid"/>
            <a:round/>
            <a:headEnd type="none" w="med" len="med"/>
            <a:tailEnd type="none" w="med" len="med"/>
          </a:ln>
        </p:spPr>
      </p:cxnSp>
      <p:cxnSp>
        <p:nvCxnSpPr>
          <p:cNvPr id="665" name="Google Shape;665;p59"/>
          <p:cNvCxnSpPr/>
          <p:nvPr/>
        </p:nvCxnSpPr>
        <p:spPr>
          <a:xfrm>
            <a:off x="1800750" y="3705850"/>
            <a:ext cx="425100" cy="2400"/>
          </a:xfrm>
          <a:prstGeom prst="straightConnector1">
            <a:avLst/>
          </a:prstGeom>
          <a:noFill/>
          <a:ln w="28575" cap="flat" cmpd="sng">
            <a:solidFill>
              <a:schemeClr val="dk2"/>
            </a:solidFill>
            <a:prstDash val="solid"/>
            <a:round/>
            <a:headEnd type="none" w="med" len="med"/>
            <a:tailEnd type="none" w="med" len="med"/>
          </a:ln>
        </p:spPr>
      </p:cxnSp>
      <p:cxnSp>
        <p:nvCxnSpPr>
          <p:cNvPr id="666" name="Google Shape;666;p59"/>
          <p:cNvCxnSpPr/>
          <p:nvPr/>
        </p:nvCxnSpPr>
        <p:spPr>
          <a:xfrm>
            <a:off x="1388600" y="2902275"/>
            <a:ext cx="733500" cy="1200"/>
          </a:xfrm>
          <a:prstGeom prst="straightConnector1">
            <a:avLst/>
          </a:prstGeom>
          <a:noFill/>
          <a:ln w="28575" cap="flat" cmpd="sng">
            <a:solidFill>
              <a:schemeClr val="dk2"/>
            </a:solidFill>
            <a:prstDash val="solid"/>
            <a:round/>
            <a:headEnd type="none" w="med" len="med"/>
            <a:tailEnd type="none" w="med" len="med"/>
          </a:ln>
        </p:spPr>
      </p:cxnSp>
      <p:sp>
        <p:nvSpPr>
          <p:cNvPr id="667" name="Google Shape;667;p59"/>
          <p:cNvSpPr txBox="1">
            <a:spLocks noGrp="1"/>
          </p:cNvSpPr>
          <p:nvPr>
            <p:ph type="title"/>
          </p:nvPr>
        </p:nvSpPr>
        <p:spPr>
          <a:xfrm>
            <a:off x="717800" y="383175"/>
            <a:ext cx="5627400" cy="93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Summary</a:t>
            </a:r>
            <a:endParaRPr/>
          </a:p>
        </p:txBody>
      </p:sp>
      <p:sp>
        <p:nvSpPr>
          <p:cNvPr id="668" name="Google Shape;668;p59"/>
          <p:cNvSpPr/>
          <p:nvPr/>
        </p:nvSpPr>
        <p:spPr>
          <a:xfrm>
            <a:off x="172600" y="2237475"/>
            <a:ext cx="1467300" cy="131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9"/>
          <p:cNvSpPr/>
          <p:nvPr/>
        </p:nvSpPr>
        <p:spPr>
          <a:xfrm>
            <a:off x="1949850" y="1410650"/>
            <a:ext cx="1467300" cy="1319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9"/>
          <p:cNvSpPr/>
          <p:nvPr/>
        </p:nvSpPr>
        <p:spPr>
          <a:xfrm>
            <a:off x="1949850" y="3047350"/>
            <a:ext cx="1467300" cy="1319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9"/>
          <p:cNvSpPr txBox="1">
            <a:spLocks noGrp="1"/>
          </p:cNvSpPr>
          <p:nvPr>
            <p:ph type="subTitle" idx="4294967295"/>
          </p:nvPr>
        </p:nvSpPr>
        <p:spPr>
          <a:xfrm>
            <a:off x="223600" y="2329875"/>
            <a:ext cx="1365300" cy="11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b="1">
                <a:solidFill>
                  <a:schemeClr val="lt1"/>
                </a:solidFill>
              </a:rPr>
              <a:t>How can we address the New Orleans Homelessness Crisis?</a:t>
            </a:r>
            <a:endParaRPr sz="1100" b="1">
              <a:solidFill>
                <a:schemeClr val="lt1"/>
              </a:solidFill>
            </a:endParaRPr>
          </a:p>
        </p:txBody>
      </p:sp>
      <p:sp>
        <p:nvSpPr>
          <p:cNvPr id="672" name="Google Shape;672;p59"/>
          <p:cNvSpPr txBox="1">
            <a:spLocks noGrp="1"/>
          </p:cNvSpPr>
          <p:nvPr>
            <p:ph type="subTitle" idx="4294967295"/>
          </p:nvPr>
        </p:nvSpPr>
        <p:spPr>
          <a:xfrm>
            <a:off x="1964875" y="1825800"/>
            <a:ext cx="1734300" cy="66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1"/>
                </a:solidFill>
              </a:rPr>
              <a:t>Accessibility</a:t>
            </a:r>
            <a:endParaRPr sz="1600" b="1">
              <a:solidFill>
                <a:schemeClr val="accent1"/>
              </a:solidFill>
            </a:endParaRPr>
          </a:p>
        </p:txBody>
      </p:sp>
      <p:sp>
        <p:nvSpPr>
          <p:cNvPr id="673" name="Google Shape;673;p59"/>
          <p:cNvSpPr txBox="1">
            <a:spLocks noGrp="1"/>
          </p:cNvSpPr>
          <p:nvPr>
            <p:ph type="subTitle" idx="4294967295"/>
          </p:nvPr>
        </p:nvSpPr>
        <p:spPr>
          <a:xfrm>
            <a:off x="2015575" y="3423350"/>
            <a:ext cx="1365300" cy="41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b="1">
                <a:solidFill>
                  <a:schemeClr val="accent1"/>
                </a:solidFill>
              </a:rPr>
              <a:t>Privacy </a:t>
            </a:r>
            <a:endParaRPr sz="1700" b="1">
              <a:solidFill>
                <a:schemeClr val="accent1"/>
              </a:solidFill>
            </a:endParaRPr>
          </a:p>
        </p:txBody>
      </p:sp>
      <p:cxnSp>
        <p:nvCxnSpPr>
          <p:cNvPr id="674" name="Google Shape;674;p59"/>
          <p:cNvCxnSpPr/>
          <p:nvPr/>
        </p:nvCxnSpPr>
        <p:spPr>
          <a:xfrm>
            <a:off x="1804925" y="2069625"/>
            <a:ext cx="10500" cy="1644000"/>
          </a:xfrm>
          <a:prstGeom prst="straightConnector1">
            <a:avLst/>
          </a:prstGeom>
          <a:noFill/>
          <a:ln w="28575" cap="flat" cmpd="sng">
            <a:solidFill>
              <a:schemeClr val="dk2"/>
            </a:solidFill>
            <a:prstDash val="solid"/>
            <a:round/>
            <a:headEnd type="none" w="med" len="med"/>
            <a:tailEnd type="none" w="med" len="med"/>
          </a:ln>
        </p:spPr>
      </p:cxnSp>
      <p:cxnSp>
        <p:nvCxnSpPr>
          <p:cNvPr id="675" name="Google Shape;675;p59"/>
          <p:cNvCxnSpPr/>
          <p:nvPr/>
        </p:nvCxnSpPr>
        <p:spPr>
          <a:xfrm>
            <a:off x="3883750" y="1610925"/>
            <a:ext cx="600" cy="482100"/>
          </a:xfrm>
          <a:prstGeom prst="straightConnector1">
            <a:avLst/>
          </a:prstGeom>
          <a:noFill/>
          <a:ln w="28575" cap="flat" cmpd="sng">
            <a:solidFill>
              <a:schemeClr val="dk2"/>
            </a:solidFill>
            <a:prstDash val="solid"/>
            <a:round/>
            <a:headEnd type="none" w="med" len="med"/>
            <a:tailEnd type="none" w="med" len="med"/>
          </a:ln>
        </p:spPr>
      </p:cxnSp>
      <p:sp>
        <p:nvSpPr>
          <p:cNvPr id="676" name="Google Shape;676;p59"/>
          <p:cNvSpPr txBox="1"/>
          <p:nvPr/>
        </p:nvSpPr>
        <p:spPr>
          <a:xfrm>
            <a:off x="3833650" y="1282800"/>
            <a:ext cx="1591800" cy="323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endParaRPr sz="900" b="1">
              <a:solidFill>
                <a:schemeClr val="accent5"/>
              </a:solidFill>
            </a:endParaRPr>
          </a:p>
        </p:txBody>
      </p:sp>
      <p:sp>
        <p:nvSpPr>
          <p:cNvPr id="677" name="Google Shape;677;p59"/>
          <p:cNvSpPr txBox="1">
            <a:spLocks noGrp="1"/>
          </p:cNvSpPr>
          <p:nvPr>
            <p:ph type="subTitle" idx="4294967295"/>
          </p:nvPr>
        </p:nvSpPr>
        <p:spPr>
          <a:xfrm>
            <a:off x="2121638" y="2694525"/>
            <a:ext cx="1365300" cy="66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chemeClr val="accent1"/>
                </a:solidFill>
              </a:rPr>
              <a:t>Autonomy</a:t>
            </a:r>
            <a:endParaRPr sz="1600" b="1">
              <a:solidFill>
                <a:schemeClr val="accent1"/>
              </a:solidFill>
            </a:endParaRPr>
          </a:p>
        </p:txBody>
      </p:sp>
      <p:sp>
        <p:nvSpPr>
          <p:cNvPr id="678" name="Google Shape;678;p59"/>
          <p:cNvSpPr txBox="1">
            <a:spLocks noGrp="1"/>
          </p:cNvSpPr>
          <p:nvPr>
            <p:ph type="subTitle" idx="4294967295"/>
          </p:nvPr>
        </p:nvSpPr>
        <p:spPr>
          <a:xfrm>
            <a:off x="4304300" y="1334450"/>
            <a:ext cx="1622400" cy="41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b="1">
                <a:solidFill>
                  <a:schemeClr val="accent1"/>
                </a:solidFill>
              </a:rPr>
              <a:t>Homeless Shelter Availability Database</a:t>
            </a:r>
            <a:endParaRPr sz="1100" b="1">
              <a:solidFill>
                <a:schemeClr val="accent1"/>
              </a:solidFill>
            </a:endParaRPr>
          </a:p>
        </p:txBody>
      </p:sp>
      <p:cxnSp>
        <p:nvCxnSpPr>
          <p:cNvPr id="679" name="Google Shape;679;p59"/>
          <p:cNvCxnSpPr/>
          <p:nvPr/>
        </p:nvCxnSpPr>
        <p:spPr>
          <a:xfrm>
            <a:off x="3869350" y="2525325"/>
            <a:ext cx="425100" cy="1200"/>
          </a:xfrm>
          <a:prstGeom prst="straightConnector1">
            <a:avLst/>
          </a:prstGeom>
          <a:noFill/>
          <a:ln w="28575" cap="flat" cmpd="sng">
            <a:solidFill>
              <a:schemeClr val="dk2"/>
            </a:solidFill>
            <a:prstDash val="solid"/>
            <a:round/>
            <a:headEnd type="none" w="med" len="med"/>
            <a:tailEnd type="none" w="med" len="med"/>
          </a:ln>
        </p:spPr>
      </p:cxnSp>
      <p:cxnSp>
        <p:nvCxnSpPr>
          <p:cNvPr id="680" name="Google Shape;680;p59"/>
          <p:cNvCxnSpPr/>
          <p:nvPr/>
        </p:nvCxnSpPr>
        <p:spPr>
          <a:xfrm>
            <a:off x="3463750" y="2997000"/>
            <a:ext cx="425100" cy="1200"/>
          </a:xfrm>
          <a:prstGeom prst="straightConnector1">
            <a:avLst/>
          </a:prstGeom>
          <a:noFill/>
          <a:ln w="28575" cap="flat" cmpd="sng">
            <a:solidFill>
              <a:schemeClr val="dk2"/>
            </a:solidFill>
            <a:prstDash val="solid"/>
            <a:round/>
            <a:headEnd type="none" w="med" len="med"/>
            <a:tailEnd type="none" w="med" len="med"/>
          </a:ln>
        </p:spPr>
      </p:cxnSp>
      <p:cxnSp>
        <p:nvCxnSpPr>
          <p:cNvPr id="681" name="Google Shape;681;p59"/>
          <p:cNvCxnSpPr/>
          <p:nvPr/>
        </p:nvCxnSpPr>
        <p:spPr>
          <a:xfrm>
            <a:off x="3883750" y="2525325"/>
            <a:ext cx="600" cy="482100"/>
          </a:xfrm>
          <a:prstGeom prst="straightConnector1">
            <a:avLst/>
          </a:prstGeom>
          <a:noFill/>
          <a:ln w="28575" cap="flat" cmpd="sng">
            <a:solidFill>
              <a:schemeClr val="dk2"/>
            </a:solidFill>
            <a:prstDash val="solid"/>
            <a:round/>
            <a:headEnd type="none" w="med" len="med"/>
            <a:tailEnd type="none" w="med" len="med"/>
          </a:ln>
        </p:spPr>
      </p:cxnSp>
      <p:sp>
        <p:nvSpPr>
          <p:cNvPr id="682" name="Google Shape;682;p59"/>
          <p:cNvSpPr txBox="1"/>
          <p:nvPr/>
        </p:nvSpPr>
        <p:spPr>
          <a:xfrm>
            <a:off x="3833650" y="2197200"/>
            <a:ext cx="1591800" cy="323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endParaRPr sz="900" b="1">
              <a:solidFill>
                <a:schemeClr val="accent5"/>
              </a:solidFill>
            </a:endParaRPr>
          </a:p>
        </p:txBody>
      </p:sp>
      <p:sp>
        <p:nvSpPr>
          <p:cNvPr id="683" name="Google Shape;683;p59"/>
          <p:cNvSpPr txBox="1">
            <a:spLocks noGrp="1"/>
          </p:cNvSpPr>
          <p:nvPr>
            <p:ph type="subTitle" idx="4294967295"/>
          </p:nvPr>
        </p:nvSpPr>
        <p:spPr>
          <a:xfrm>
            <a:off x="4304300" y="2248850"/>
            <a:ext cx="1734300" cy="63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b="1">
                <a:solidFill>
                  <a:schemeClr val="accent1"/>
                </a:solidFill>
              </a:rPr>
              <a:t>Employment Assistance through Career Coordinators</a:t>
            </a:r>
            <a:endParaRPr sz="1100" b="1">
              <a:solidFill>
                <a:schemeClr val="accent1"/>
              </a:solidFill>
            </a:endParaRPr>
          </a:p>
        </p:txBody>
      </p:sp>
      <p:cxnSp>
        <p:nvCxnSpPr>
          <p:cNvPr id="684" name="Google Shape;684;p59"/>
          <p:cNvCxnSpPr/>
          <p:nvPr/>
        </p:nvCxnSpPr>
        <p:spPr>
          <a:xfrm>
            <a:off x="3793150" y="3211125"/>
            <a:ext cx="425100" cy="1200"/>
          </a:xfrm>
          <a:prstGeom prst="straightConnector1">
            <a:avLst/>
          </a:prstGeom>
          <a:noFill/>
          <a:ln w="28575" cap="flat" cmpd="sng">
            <a:solidFill>
              <a:schemeClr val="dk2"/>
            </a:solidFill>
            <a:prstDash val="solid"/>
            <a:round/>
            <a:headEnd type="none" w="med" len="med"/>
            <a:tailEnd type="none" w="med" len="med"/>
          </a:ln>
        </p:spPr>
      </p:cxnSp>
      <p:cxnSp>
        <p:nvCxnSpPr>
          <p:cNvPr id="685" name="Google Shape;685;p59"/>
          <p:cNvCxnSpPr/>
          <p:nvPr/>
        </p:nvCxnSpPr>
        <p:spPr>
          <a:xfrm>
            <a:off x="3387550" y="3682800"/>
            <a:ext cx="425100" cy="1200"/>
          </a:xfrm>
          <a:prstGeom prst="straightConnector1">
            <a:avLst/>
          </a:prstGeom>
          <a:noFill/>
          <a:ln w="28575" cap="flat" cmpd="sng">
            <a:solidFill>
              <a:schemeClr val="dk2"/>
            </a:solidFill>
            <a:prstDash val="solid"/>
            <a:round/>
            <a:headEnd type="none" w="med" len="med"/>
            <a:tailEnd type="none" w="med" len="med"/>
          </a:ln>
        </p:spPr>
      </p:cxnSp>
      <p:cxnSp>
        <p:nvCxnSpPr>
          <p:cNvPr id="686" name="Google Shape;686;p59"/>
          <p:cNvCxnSpPr/>
          <p:nvPr/>
        </p:nvCxnSpPr>
        <p:spPr>
          <a:xfrm>
            <a:off x="3807550" y="3211125"/>
            <a:ext cx="600" cy="482100"/>
          </a:xfrm>
          <a:prstGeom prst="straightConnector1">
            <a:avLst/>
          </a:prstGeom>
          <a:noFill/>
          <a:ln w="28575" cap="flat" cmpd="sng">
            <a:solidFill>
              <a:schemeClr val="dk2"/>
            </a:solidFill>
            <a:prstDash val="solid"/>
            <a:round/>
            <a:headEnd type="none" w="med" len="med"/>
            <a:tailEnd type="none" w="med" len="med"/>
          </a:ln>
        </p:spPr>
      </p:cxnSp>
      <p:sp>
        <p:nvSpPr>
          <p:cNvPr id="687" name="Google Shape;687;p59"/>
          <p:cNvSpPr txBox="1"/>
          <p:nvPr/>
        </p:nvSpPr>
        <p:spPr>
          <a:xfrm>
            <a:off x="3757450" y="2883000"/>
            <a:ext cx="1591800" cy="323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endParaRPr sz="900" b="1">
              <a:solidFill>
                <a:schemeClr val="accent5"/>
              </a:solidFill>
            </a:endParaRPr>
          </a:p>
        </p:txBody>
      </p:sp>
      <p:sp>
        <p:nvSpPr>
          <p:cNvPr id="688" name="Google Shape;688;p59"/>
          <p:cNvSpPr txBox="1">
            <a:spLocks noGrp="1"/>
          </p:cNvSpPr>
          <p:nvPr>
            <p:ph type="subTitle" idx="4294967295"/>
          </p:nvPr>
        </p:nvSpPr>
        <p:spPr>
          <a:xfrm>
            <a:off x="4228100" y="3010850"/>
            <a:ext cx="1698600" cy="482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b="1">
                <a:solidFill>
                  <a:schemeClr val="accent1"/>
                </a:solidFill>
              </a:rPr>
              <a:t>Private Housing Arrangements </a:t>
            </a:r>
            <a:endParaRPr sz="1100" b="1">
              <a:solidFill>
                <a:schemeClr val="accent1"/>
              </a:solidFill>
            </a:endParaRPr>
          </a:p>
        </p:txBody>
      </p:sp>
      <p:cxnSp>
        <p:nvCxnSpPr>
          <p:cNvPr id="689" name="Google Shape;689;p59"/>
          <p:cNvCxnSpPr/>
          <p:nvPr/>
        </p:nvCxnSpPr>
        <p:spPr>
          <a:xfrm>
            <a:off x="5737475" y="1700725"/>
            <a:ext cx="1033800" cy="429900"/>
          </a:xfrm>
          <a:prstGeom prst="straightConnector1">
            <a:avLst/>
          </a:prstGeom>
          <a:noFill/>
          <a:ln w="28575" cap="flat" cmpd="sng">
            <a:solidFill>
              <a:schemeClr val="dk2"/>
            </a:solidFill>
            <a:prstDash val="solid"/>
            <a:round/>
            <a:headEnd type="none" w="med" len="med"/>
            <a:tailEnd type="none" w="med" len="med"/>
          </a:ln>
        </p:spPr>
      </p:cxnSp>
      <p:cxnSp>
        <p:nvCxnSpPr>
          <p:cNvPr id="690" name="Google Shape;690;p59"/>
          <p:cNvCxnSpPr/>
          <p:nvPr/>
        </p:nvCxnSpPr>
        <p:spPr>
          <a:xfrm>
            <a:off x="6220800" y="2616400"/>
            <a:ext cx="862800" cy="10500"/>
          </a:xfrm>
          <a:prstGeom prst="straightConnector1">
            <a:avLst/>
          </a:prstGeom>
          <a:noFill/>
          <a:ln w="28575" cap="flat" cmpd="sng">
            <a:solidFill>
              <a:schemeClr val="dk2"/>
            </a:solidFill>
            <a:prstDash val="solid"/>
            <a:round/>
            <a:headEnd type="none" w="med" len="med"/>
            <a:tailEnd type="none" w="med" len="med"/>
          </a:ln>
        </p:spPr>
      </p:cxnSp>
      <p:cxnSp>
        <p:nvCxnSpPr>
          <p:cNvPr id="691" name="Google Shape;691;p59"/>
          <p:cNvCxnSpPr/>
          <p:nvPr/>
        </p:nvCxnSpPr>
        <p:spPr>
          <a:xfrm rot="10800000" flipH="1">
            <a:off x="5794200" y="2948750"/>
            <a:ext cx="1142700" cy="496800"/>
          </a:xfrm>
          <a:prstGeom prst="straightConnector1">
            <a:avLst/>
          </a:prstGeom>
          <a:noFill/>
          <a:ln w="28575" cap="flat" cmpd="sng">
            <a:solidFill>
              <a:schemeClr val="dk2"/>
            </a:solidFill>
            <a:prstDash val="solid"/>
            <a:round/>
            <a:headEnd type="none" w="med" len="med"/>
            <a:tailEnd type="none" w="med" len="med"/>
          </a:ln>
        </p:spPr>
      </p:cxnSp>
      <p:sp>
        <p:nvSpPr>
          <p:cNvPr id="692" name="Google Shape;692;p59"/>
          <p:cNvSpPr/>
          <p:nvPr/>
        </p:nvSpPr>
        <p:spPr>
          <a:xfrm>
            <a:off x="7229450" y="2106675"/>
            <a:ext cx="1467300" cy="1644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9"/>
          <p:cNvSpPr txBox="1">
            <a:spLocks noGrp="1"/>
          </p:cNvSpPr>
          <p:nvPr>
            <p:ph type="subTitle" idx="4294967295"/>
          </p:nvPr>
        </p:nvSpPr>
        <p:spPr>
          <a:xfrm>
            <a:off x="7280450" y="2199075"/>
            <a:ext cx="1314000" cy="142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000" b="1">
                <a:solidFill>
                  <a:schemeClr val="lt1"/>
                </a:solidFill>
              </a:rPr>
              <a:t>With consistent evaluation of effectiveness, these solutions will decrease homelessness in New Orleans.</a:t>
            </a:r>
            <a:endParaRPr sz="1000" b="1">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97"/>
        <p:cNvGrpSpPr/>
        <p:nvPr/>
      </p:nvGrpSpPr>
      <p:grpSpPr>
        <a:xfrm>
          <a:off x="0" y="0"/>
          <a:ext cx="0" cy="0"/>
          <a:chOff x="0" y="0"/>
          <a:chExt cx="0" cy="0"/>
        </a:xfrm>
      </p:grpSpPr>
      <p:sp>
        <p:nvSpPr>
          <p:cNvPr id="698" name="Google Shape;698;p60"/>
          <p:cNvSpPr txBox="1">
            <a:spLocks noGrp="1"/>
          </p:cNvSpPr>
          <p:nvPr>
            <p:ph type="title"/>
          </p:nvPr>
        </p:nvSpPr>
        <p:spPr>
          <a:xfrm>
            <a:off x="296500" y="580350"/>
            <a:ext cx="5533200" cy="200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Appendix</a:t>
            </a:r>
            <a:endParaRPr sz="2500"/>
          </a:p>
        </p:txBody>
      </p:sp>
      <p:sp>
        <p:nvSpPr>
          <p:cNvPr id="699" name="Google Shape;699;p60"/>
          <p:cNvSpPr txBox="1"/>
          <p:nvPr/>
        </p:nvSpPr>
        <p:spPr>
          <a:xfrm>
            <a:off x="220300" y="2801475"/>
            <a:ext cx="7275900" cy="1985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accent1"/>
              </a:buClr>
              <a:buSzPts val="1600"/>
              <a:buFont typeface="Montserrat Medium"/>
              <a:buAutoNum type="arabicPeriod"/>
            </a:pPr>
            <a:r>
              <a:rPr lang="en" sz="1600" u="sng">
                <a:solidFill>
                  <a:schemeClr val="hlink"/>
                </a:solidFill>
                <a:latin typeface="Montserrat Medium"/>
                <a:ea typeface="Montserrat Medium"/>
                <a:cs typeface="Montserrat Medium"/>
                <a:sym typeface="Montserrat Medium"/>
                <a:hlinkClick r:id="rId3" action="ppaction://hlinksldjump"/>
              </a:rPr>
              <a:t>Per-Solution Timelines</a:t>
            </a:r>
            <a:endParaRPr sz="1600">
              <a:solidFill>
                <a:schemeClr val="accent1"/>
              </a:solidFill>
              <a:latin typeface="Montserrat Medium"/>
              <a:ea typeface="Montserrat Medium"/>
              <a:cs typeface="Montserrat Medium"/>
              <a:sym typeface="Montserrat Medium"/>
            </a:endParaRPr>
          </a:p>
          <a:p>
            <a:pPr marL="457200" lvl="0" indent="-330200" algn="l" rtl="0">
              <a:spcBef>
                <a:spcPts val="0"/>
              </a:spcBef>
              <a:spcAft>
                <a:spcPts val="0"/>
              </a:spcAft>
              <a:buClr>
                <a:schemeClr val="accent1"/>
              </a:buClr>
              <a:buSzPts val="1600"/>
              <a:buFont typeface="Montserrat Medium"/>
              <a:buAutoNum type="arabicPeriod"/>
            </a:pPr>
            <a:r>
              <a:rPr lang="en" sz="1600" u="sng">
                <a:solidFill>
                  <a:schemeClr val="hlink"/>
                </a:solidFill>
                <a:latin typeface="Montserrat Medium"/>
                <a:ea typeface="Montserrat Medium"/>
                <a:cs typeface="Montserrat Medium"/>
                <a:sym typeface="Montserrat Medium"/>
                <a:hlinkClick r:id="rId4" action="ppaction://hlinksldjump"/>
              </a:rPr>
              <a:t>Supporting </a:t>
            </a:r>
            <a:r>
              <a:rPr lang="en" sz="1600" u="sng">
                <a:solidFill>
                  <a:schemeClr val="hlink"/>
                </a:solidFill>
                <a:latin typeface="Montserrat Medium"/>
                <a:ea typeface="Montserrat Medium"/>
                <a:cs typeface="Montserrat Medium"/>
                <a:sym typeface="Montserrat Medium"/>
                <a:hlinkClick r:id="rId4" action="ppaction://hlinksldjump"/>
              </a:rPr>
              <a:t>Vulnerable Populations</a:t>
            </a:r>
            <a:endParaRPr sz="1600">
              <a:solidFill>
                <a:schemeClr val="accent1"/>
              </a:solidFill>
              <a:latin typeface="Montserrat Medium"/>
              <a:ea typeface="Montserrat Medium"/>
              <a:cs typeface="Montserrat Medium"/>
              <a:sym typeface="Montserrat Medium"/>
            </a:endParaRPr>
          </a:p>
          <a:p>
            <a:pPr marL="457200" lvl="0" indent="-330200" algn="l" rtl="0">
              <a:spcBef>
                <a:spcPts val="0"/>
              </a:spcBef>
              <a:spcAft>
                <a:spcPts val="0"/>
              </a:spcAft>
              <a:buClr>
                <a:schemeClr val="accent1"/>
              </a:buClr>
              <a:buSzPts val="1600"/>
              <a:buFont typeface="Montserrat Medium"/>
              <a:buAutoNum type="arabicPeriod"/>
            </a:pPr>
            <a:r>
              <a:rPr lang="en" sz="1600" u="sng">
                <a:solidFill>
                  <a:schemeClr val="hlink"/>
                </a:solidFill>
                <a:latin typeface="Montserrat Medium"/>
                <a:ea typeface="Montserrat Medium"/>
                <a:cs typeface="Montserrat Medium"/>
                <a:sym typeface="Montserrat Medium"/>
                <a:hlinkClick r:id="rId5" action="ppaction://hlinksldjump"/>
              </a:rPr>
              <a:t>Alternative Schools for Housing Conversion </a:t>
            </a:r>
            <a:endParaRPr sz="1600">
              <a:solidFill>
                <a:schemeClr val="accent1"/>
              </a:solidFill>
              <a:latin typeface="Montserrat Medium"/>
              <a:ea typeface="Montserrat Medium"/>
              <a:cs typeface="Montserrat Medium"/>
              <a:sym typeface="Montserrat Medium"/>
            </a:endParaRPr>
          </a:p>
          <a:p>
            <a:pPr marL="457200" marR="0" lvl="0" indent="-330200" algn="l" rtl="0">
              <a:lnSpc>
                <a:spcPct val="100000"/>
              </a:lnSpc>
              <a:spcBef>
                <a:spcPts val="0"/>
              </a:spcBef>
              <a:spcAft>
                <a:spcPts val="0"/>
              </a:spcAft>
              <a:buClr>
                <a:schemeClr val="accent1"/>
              </a:buClr>
              <a:buSzPts val="1600"/>
              <a:buFont typeface="Montserrat Medium"/>
              <a:buAutoNum type="arabicPeriod"/>
            </a:pPr>
            <a:r>
              <a:rPr lang="en" sz="1600" u="sng">
                <a:solidFill>
                  <a:schemeClr val="hlink"/>
                </a:solidFill>
                <a:latin typeface="Montserrat Medium"/>
                <a:ea typeface="Montserrat Medium"/>
                <a:cs typeface="Montserrat Medium"/>
                <a:sym typeface="Montserrat Medium"/>
                <a:hlinkClick r:id="rId6" action="ppaction://hlinksldjump"/>
              </a:rPr>
              <a:t>Tier 3: Loss of Job Plan</a:t>
            </a:r>
            <a:endParaRPr sz="1600">
              <a:solidFill>
                <a:schemeClr val="accent1"/>
              </a:solidFill>
              <a:latin typeface="Montserrat Medium"/>
              <a:ea typeface="Montserrat Medium"/>
              <a:cs typeface="Montserrat Medium"/>
              <a:sym typeface="Montserrat Medium"/>
            </a:endParaRPr>
          </a:p>
          <a:p>
            <a:pPr marL="457200" marR="0" lvl="0" indent="-330200" algn="l" rtl="0">
              <a:lnSpc>
                <a:spcPct val="100000"/>
              </a:lnSpc>
              <a:spcBef>
                <a:spcPts val="0"/>
              </a:spcBef>
              <a:spcAft>
                <a:spcPts val="0"/>
              </a:spcAft>
              <a:buClr>
                <a:schemeClr val="accent1"/>
              </a:buClr>
              <a:buSzPts val="1600"/>
              <a:buFont typeface="Montserrat Medium"/>
              <a:buAutoNum type="arabicPeriod"/>
            </a:pPr>
            <a:r>
              <a:rPr lang="en" sz="1600" u="sng">
                <a:solidFill>
                  <a:schemeClr val="hlink"/>
                </a:solidFill>
                <a:latin typeface="Montserrat Medium"/>
                <a:ea typeface="Montserrat Medium"/>
                <a:cs typeface="Montserrat Medium"/>
                <a:sym typeface="Montserrat Medium"/>
                <a:hlinkClick r:id="rId7" action="ppaction://hlinksldjump"/>
              </a:rPr>
              <a:t>Why Career Coordinators</a:t>
            </a:r>
            <a:endParaRPr sz="1600">
              <a:solidFill>
                <a:schemeClr val="accent1"/>
              </a:solidFill>
              <a:latin typeface="Montserrat Medium"/>
              <a:ea typeface="Montserrat Medium"/>
              <a:cs typeface="Montserrat Medium"/>
              <a:sym typeface="Montserrat Medium"/>
            </a:endParaRPr>
          </a:p>
          <a:p>
            <a:pPr marL="457200" lvl="0" indent="-330200" algn="l" rtl="0">
              <a:spcBef>
                <a:spcPts val="0"/>
              </a:spcBef>
              <a:spcAft>
                <a:spcPts val="0"/>
              </a:spcAft>
              <a:buClr>
                <a:schemeClr val="accent1"/>
              </a:buClr>
              <a:buSzPts val="1600"/>
              <a:buFont typeface="Montserrat Medium"/>
              <a:buAutoNum type="arabicPeriod"/>
            </a:pPr>
            <a:r>
              <a:rPr lang="en" sz="1600" u="sng">
                <a:solidFill>
                  <a:schemeClr val="hlink"/>
                </a:solidFill>
                <a:latin typeface="Montserrat Medium"/>
                <a:ea typeface="Montserrat Medium"/>
                <a:cs typeface="Montserrat Medium"/>
                <a:sym typeface="Montserrat Medium"/>
                <a:hlinkClick r:id="rId8" action="ppaction://hlinksldjump"/>
              </a:rPr>
              <a:t>2022 Annual Operating Budget of New Orleans</a:t>
            </a:r>
            <a:endParaRPr sz="160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solidFill>
                <a:schemeClr val="accent1"/>
              </a:solidFill>
              <a:latin typeface="Montserrat"/>
              <a:ea typeface="Montserrat"/>
              <a:cs typeface="Montserrat"/>
              <a:sym typeface="Montserrat"/>
            </a:endParaRPr>
          </a:p>
          <a:p>
            <a:pPr marL="0" lvl="0" indent="0" algn="l" rtl="0">
              <a:spcBef>
                <a:spcPts val="0"/>
              </a:spcBef>
              <a:spcAft>
                <a:spcPts val="0"/>
              </a:spcAft>
              <a:buNone/>
            </a:pPr>
            <a:endParaRPr sz="400" b="1">
              <a:solidFill>
                <a:schemeClr val="accent1"/>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03"/>
        <p:cNvGrpSpPr/>
        <p:nvPr/>
      </p:nvGrpSpPr>
      <p:grpSpPr>
        <a:xfrm>
          <a:off x="0" y="0"/>
          <a:ext cx="0" cy="0"/>
          <a:chOff x="0" y="0"/>
          <a:chExt cx="0" cy="0"/>
        </a:xfrm>
      </p:grpSpPr>
      <p:sp>
        <p:nvSpPr>
          <p:cNvPr id="704" name="Google Shape;704;p61"/>
          <p:cNvSpPr txBox="1">
            <a:spLocks noGrp="1"/>
          </p:cNvSpPr>
          <p:nvPr>
            <p:ph type="body" idx="1"/>
          </p:nvPr>
        </p:nvSpPr>
        <p:spPr>
          <a:xfrm>
            <a:off x="713225" y="846000"/>
            <a:ext cx="7717500" cy="3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1"/>
                </a:solidFill>
              </a:rPr>
              <a:t>*All tasks are the responsibility of the Office of Homeless Services &amp; Strategy</a:t>
            </a:r>
            <a:endParaRPr sz="1300" b="1">
              <a:solidFill>
                <a:schemeClr val="dk1"/>
              </a:solidFill>
            </a:endParaRPr>
          </a:p>
          <a:p>
            <a:pPr marL="457200" lvl="0" indent="-323850" algn="l" rtl="0">
              <a:spcBef>
                <a:spcPts val="1600"/>
              </a:spcBef>
              <a:spcAft>
                <a:spcPts val="0"/>
              </a:spcAft>
              <a:buClr>
                <a:schemeClr val="dk1"/>
              </a:buClr>
              <a:buSzPts val="1500"/>
              <a:buAutoNum type="arabicPeriod"/>
            </a:pPr>
            <a:r>
              <a:rPr lang="en" sz="1300" b="1">
                <a:solidFill>
                  <a:schemeClr val="dk1"/>
                </a:solidFill>
              </a:rPr>
              <a:t>January 2024 - February 2024 </a:t>
            </a:r>
            <a:r>
              <a:rPr lang="en" sz="1300">
                <a:solidFill>
                  <a:schemeClr val="dk1"/>
                </a:solidFill>
              </a:rPr>
              <a:t>- Create database</a:t>
            </a:r>
            <a:endParaRPr sz="1300">
              <a:solidFill>
                <a:schemeClr val="dk1"/>
              </a:solidFill>
            </a:endParaRPr>
          </a:p>
          <a:p>
            <a:pPr marL="914400" lvl="1" indent="-323850" algn="l" rtl="0">
              <a:spcBef>
                <a:spcPts val="0"/>
              </a:spcBef>
              <a:spcAft>
                <a:spcPts val="0"/>
              </a:spcAft>
              <a:buClr>
                <a:schemeClr val="dk1"/>
              </a:buClr>
              <a:buSzPts val="1500"/>
              <a:buAutoNum type="alphaLcPeriod"/>
            </a:pPr>
            <a:r>
              <a:rPr lang="en" sz="1300">
                <a:solidFill>
                  <a:schemeClr val="dk1"/>
                </a:solidFill>
              </a:rPr>
              <a:t>Insource work to Richard Couget, the current administrator of the Office of Community Development’s “Homeless Service Providers” site</a:t>
            </a:r>
            <a:endParaRPr sz="1300">
              <a:solidFill>
                <a:schemeClr val="dk1"/>
              </a:solidFill>
            </a:endParaRPr>
          </a:p>
          <a:p>
            <a:pPr marL="914400" lvl="1" indent="-323850" algn="l" rtl="0">
              <a:spcBef>
                <a:spcPts val="0"/>
              </a:spcBef>
              <a:spcAft>
                <a:spcPts val="0"/>
              </a:spcAft>
              <a:buClr>
                <a:schemeClr val="dk1"/>
              </a:buClr>
              <a:buSzPts val="1500"/>
              <a:buAutoNum type="alphaLcPeriod"/>
            </a:pPr>
            <a:r>
              <a:rPr lang="en" sz="1300">
                <a:solidFill>
                  <a:schemeClr val="dk1"/>
                </a:solidFill>
              </a:rPr>
              <a:t>Create informational pamphlets to explain data input procedure</a:t>
            </a:r>
            <a:endParaRPr sz="1300">
              <a:solidFill>
                <a:schemeClr val="dk1"/>
              </a:solidFill>
            </a:endParaRPr>
          </a:p>
          <a:p>
            <a:pPr marL="457200" lvl="0" indent="-323850" algn="l" rtl="0">
              <a:spcBef>
                <a:spcPts val="0"/>
              </a:spcBef>
              <a:spcAft>
                <a:spcPts val="0"/>
              </a:spcAft>
              <a:buClr>
                <a:schemeClr val="dk1"/>
              </a:buClr>
              <a:buSzPts val="1500"/>
              <a:buAutoNum type="arabicPeriod"/>
            </a:pPr>
            <a:r>
              <a:rPr lang="en" sz="1300" b="1">
                <a:solidFill>
                  <a:schemeClr val="dk1"/>
                </a:solidFill>
              </a:rPr>
              <a:t>February 2024 - April 2024</a:t>
            </a:r>
            <a:r>
              <a:rPr lang="en" sz="1300">
                <a:solidFill>
                  <a:schemeClr val="dk1"/>
                </a:solidFill>
              </a:rPr>
              <a:t> - Perform outreach to homeless shelters in NOLA to register on database</a:t>
            </a:r>
            <a:endParaRPr sz="1300">
              <a:solidFill>
                <a:schemeClr val="dk1"/>
              </a:solidFill>
            </a:endParaRPr>
          </a:p>
          <a:p>
            <a:pPr marL="914400" lvl="1" indent="-323850" algn="l" rtl="0">
              <a:spcBef>
                <a:spcPts val="0"/>
              </a:spcBef>
              <a:spcAft>
                <a:spcPts val="0"/>
              </a:spcAft>
              <a:buClr>
                <a:schemeClr val="dk1"/>
              </a:buClr>
              <a:buSzPts val="1500"/>
              <a:buAutoNum type="alphaLcPeriod"/>
            </a:pPr>
            <a:r>
              <a:rPr lang="en" sz="1300">
                <a:solidFill>
                  <a:schemeClr val="dk1"/>
                </a:solidFill>
              </a:rPr>
              <a:t>Conduct trainings for usage of database and distribute informational pamphlets</a:t>
            </a:r>
            <a:endParaRPr sz="1300">
              <a:solidFill>
                <a:schemeClr val="dk1"/>
              </a:solidFill>
            </a:endParaRPr>
          </a:p>
          <a:p>
            <a:pPr marL="457200" lvl="0" indent="-323850" algn="l" rtl="0">
              <a:spcBef>
                <a:spcPts val="0"/>
              </a:spcBef>
              <a:spcAft>
                <a:spcPts val="0"/>
              </a:spcAft>
              <a:buClr>
                <a:schemeClr val="dk1"/>
              </a:buClr>
              <a:buSzPts val="1500"/>
              <a:buAutoNum type="arabicPeriod"/>
            </a:pPr>
            <a:r>
              <a:rPr lang="en" sz="1300" b="1">
                <a:solidFill>
                  <a:schemeClr val="dk1"/>
                </a:solidFill>
              </a:rPr>
              <a:t>April 2024 - May 2024 </a:t>
            </a:r>
            <a:r>
              <a:rPr lang="en" sz="1300">
                <a:solidFill>
                  <a:schemeClr val="dk1"/>
                </a:solidFill>
              </a:rPr>
              <a:t>- Database starts running on established websites</a:t>
            </a:r>
            <a:endParaRPr sz="1300">
              <a:solidFill>
                <a:schemeClr val="dk1"/>
              </a:solidFill>
            </a:endParaRPr>
          </a:p>
          <a:p>
            <a:pPr marL="457200" lvl="0" indent="-323850" algn="l" rtl="0">
              <a:spcBef>
                <a:spcPts val="0"/>
              </a:spcBef>
              <a:spcAft>
                <a:spcPts val="0"/>
              </a:spcAft>
              <a:buClr>
                <a:schemeClr val="dk1"/>
              </a:buClr>
              <a:buSzPts val="1500"/>
              <a:buAutoNum type="arabicPeriod"/>
            </a:pPr>
            <a:r>
              <a:rPr lang="en" sz="1300" b="1">
                <a:solidFill>
                  <a:schemeClr val="dk1"/>
                </a:solidFill>
              </a:rPr>
              <a:t>May 2024 - July 2024</a:t>
            </a:r>
            <a:r>
              <a:rPr lang="en" sz="1300">
                <a:solidFill>
                  <a:schemeClr val="dk1"/>
                </a:solidFill>
              </a:rPr>
              <a:t> - Perform outreach to the public to raise awareness of database tool:</a:t>
            </a:r>
            <a:endParaRPr sz="1300">
              <a:solidFill>
                <a:schemeClr val="dk1"/>
              </a:solidFill>
            </a:endParaRPr>
          </a:p>
          <a:p>
            <a:pPr marL="914400" lvl="1" indent="-323850" algn="l" rtl="0">
              <a:spcBef>
                <a:spcPts val="0"/>
              </a:spcBef>
              <a:spcAft>
                <a:spcPts val="0"/>
              </a:spcAft>
              <a:buClr>
                <a:schemeClr val="dk1"/>
              </a:buClr>
              <a:buSzPts val="1500"/>
              <a:buAutoNum type="alphaLcPeriod"/>
            </a:pPr>
            <a:r>
              <a:rPr lang="en" sz="1300">
                <a:solidFill>
                  <a:schemeClr val="dk1"/>
                </a:solidFill>
              </a:rPr>
              <a:t>Billboards</a:t>
            </a:r>
            <a:endParaRPr sz="1300">
              <a:solidFill>
                <a:schemeClr val="dk1"/>
              </a:solidFill>
            </a:endParaRPr>
          </a:p>
          <a:p>
            <a:pPr marL="914400" lvl="1" indent="-323850" algn="l" rtl="0">
              <a:spcBef>
                <a:spcPts val="0"/>
              </a:spcBef>
              <a:spcAft>
                <a:spcPts val="0"/>
              </a:spcAft>
              <a:buClr>
                <a:schemeClr val="dk1"/>
              </a:buClr>
              <a:buSzPts val="1500"/>
              <a:buAutoNum type="alphaLcPeriod"/>
            </a:pPr>
            <a:r>
              <a:rPr lang="en" sz="1300">
                <a:solidFill>
                  <a:schemeClr val="dk1"/>
                </a:solidFill>
              </a:rPr>
              <a:t>Bus stops</a:t>
            </a:r>
            <a:endParaRPr sz="1300">
              <a:solidFill>
                <a:schemeClr val="dk1"/>
              </a:solidFill>
            </a:endParaRPr>
          </a:p>
          <a:p>
            <a:pPr marL="914400" lvl="1" indent="-323850" algn="l" rtl="0">
              <a:spcBef>
                <a:spcPts val="0"/>
              </a:spcBef>
              <a:spcAft>
                <a:spcPts val="0"/>
              </a:spcAft>
              <a:buClr>
                <a:schemeClr val="dk1"/>
              </a:buClr>
              <a:buSzPts val="1500"/>
              <a:buAutoNum type="alphaLcPeriod"/>
            </a:pPr>
            <a:r>
              <a:rPr lang="en" sz="1300">
                <a:solidFill>
                  <a:schemeClr val="dk1"/>
                </a:solidFill>
              </a:rPr>
              <a:t>Fliers/posters</a:t>
            </a:r>
            <a:endParaRPr sz="1300">
              <a:solidFill>
                <a:schemeClr val="dk1"/>
              </a:solidFill>
            </a:endParaRPr>
          </a:p>
          <a:p>
            <a:pPr marL="914400" lvl="1" indent="-323850" algn="l" rtl="0">
              <a:spcBef>
                <a:spcPts val="0"/>
              </a:spcBef>
              <a:spcAft>
                <a:spcPts val="0"/>
              </a:spcAft>
              <a:buClr>
                <a:schemeClr val="dk1"/>
              </a:buClr>
              <a:buSzPts val="1500"/>
              <a:buAutoNum type="alphaLcPeriod"/>
            </a:pPr>
            <a:r>
              <a:rPr lang="en" sz="1300">
                <a:solidFill>
                  <a:schemeClr val="dk1"/>
                </a:solidFill>
              </a:rPr>
              <a:t>Communication with jails and hospital ERs</a:t>
            </a:r>
            <a:endParaRPr sz="1300">
              <a:solidFill>
                <a:schemeClr val="dk1"/>
              </a:solidFill>
            </a:endParaRPr>
          </a:p>
          <a:p>
            <a:pPr marL="914400" lvl="1" indent="-311150" algn="l" rtl="0">
              <a:spcBef>
                <a:spcPts val="0"/>
              </a:spcBef>
              <a:spcAft>
                <a:spcPts val="0"/>
              </a:spcAft>
              <a:buClr>
                <a:schemeClr val="dk1"/>
              </a:buClr>
              <a:buSzPts val="1300"/>
              <a:buAutoNum type="alphaLcPeriod"/>
            </a:pPr>
            <a:r>
              <a:rPr lang="en" sz="1300">
                <a:solidFill>
                  <a:schemeClr val="dk1"/>
                </a:solidFill>
              </a:rPr>
              <a:t>Libraries</a:t>
            </a:r>
            <a:endParaRPr sz="1300">
              <a:solidFill>
                <a:schemeClr val="dk1"/>
              </a:solidFill>
            </a:endParaRPr>
          </a:p>
        </p:txBody>
      </p:sp>
      <p:sp>
        <p:nvSpPr>
          <p:cNvPr id="705" name="Google Shape;705;p61"/>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Database Timeline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09"/>
        <p:cNvGrpSpPr/>
        <p:nvPr/>
      </p:nvGrpSpPr>
      <p:grpSpPr>
        <a:xfrm>
          <a:off x="0" y="0"/>
          <a:ext cx="0" cy="0"/>
          <a:chOff x="0" y="0"/>
          <a:chExt cx="0" cy="0"/>
        </a:xfrm>
      </p:grpSpPr>
      <p:sp>
        <p:nvSpPr>
          <p:cNvPr id="710" name="Google Shape;710;p62"/>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AutoNum type="arabicPeriod"/>
            </a:pPr>
            <a:r>
              <a:rPr lang="en" sz="1700" b="1">
                <a:solidFill>
                  <a:schemeClr val="dk1"/>
                </a:solidFill>
              </a:rPr>
              <a:t>January 2024 - February 2024 - </a:t>
            </a:r>
            <a:r>
              <a:rPr lang="en" sz="1700">
                <a:solidFill>
                  <a:schemeClr val="dk1"/>
                </a:solidFill>
              </a:rPr>
              <a:t>Hire 13 career coordinators</a:t>
            </a:r>
            <a:endParaRPr sz="1700">
              <a:solidFill>
                <a:schemeClr val="dk1"/>
              </a:solidFill>
            </a:endParaRPr>
          </a:p>
          <a:p>
            <a:pPr marL="914400" lvl="1" indent="-349250" algn="l" rtl="0">
              <a:spcBef>
                <a:spcPts val="0"/>
              </a:spcBef>
              <a:spcAft>
                <a:spcPts val="0"/>
              </a:spcAft>
              <a:buClr>
                <a:schemeClr val="dk1"/>
              </a:buClr>
              <a:buSzPts val="1900"/>
              <a:buAutoNum type="alphaLcPeriod"/>
            </a:pPr>
            <a:r>
              <a:rPr lang="en" sz="1700">
                <a:solidFill>
                  <a:schemeClr val="dk1"/>
                </a:solidFill>
              </a:rPr>
              <a:t>May be Certified Career Counselors or graduates of Bachelor’s of behavioral, social science, or human services field.</a:t>
            </a:r>
            <a:endParaRPr sz="1700">
              <a:solidFill>
                <a:schemeClr val="dk1"/>
              </a:solidFill>
            </a:endParaRPr>
          </a:p>
          <a:p>
            <a:pPr marL="457200" lvl="0" indent="-349250" algn="l" rtl="0">
              <a:spcBef>
                <a:spcPts val="0"/>
              </a:spcBef>
              <a:spcAft>
                <a:spcPts val="0"/>
              </a:spcAft>
              <a:buClr>
                <a:schemeClr val="dk1"/>
              </a:buClr>
              <a:buSzPts val="1900"/>
              <a:buAutoNum type="arabicPeriod"/>
            </a:pPr>
            <a:r>
              <a:rPr lang="en" sz="1700" b="1">
                <a:solidFill>
                  <a:schemeClr val="dk1"/>
                </a:solidFill>
              </a:rPr>
              <a:t>February 2024 - April 2024</a:t>
            </a:r>
            <a:r>
              <a:rPr lang="en" sz="1700">
                <a:solidFill>
                  <a:schemeClr val="dk1"/>
                </a:solidFill>
              </a:rPr>
              <a:t> - train hired personnel on tasks expected (including usage of running catalog of careers), SSI/SSDI, and of the population whose needs must be met</a:t>
            </a:r>
            <a:endParaRPr sz="1700">
              <a:solidFill>
                <a:schemeClr val="dk1"/>
              </a:solidFill>
            </a:endParaRPr>
          </a:p>
          <a:p>
            <a:pPr marL="457200" lvl="0" indent="-336550" algn="l" rtl="0">
              <a:spcBef>
                <a:spcPts val="0"/>
              </a:spcBef>
              <a:spcAft>
                <a:spcPts val="0"/>
              </a:spcAft>
              <a:buClr>
                <a:schemeClr val="dk1"/>
              </a:buClr>
              <a:buSzPts val="1700"/>
              <a:buAutoNum type="arabicPeriod"/>
            </a:pPr>
            <a:r>
              <a:rPr lang="en" sz="1700" b="1">
                <a:solidFill>
                  <a:schemeClr val="dk1"/>
                </a:solidFill>
              </a:rPr>
              <a:t>April 2024 - May 2024</a:t>
            </a:r>
            <a:r>
              <a:rPr lang="en" sz="1700">
                <a:solidFill>
                  <a:schemeClr val="dk1"/>
                </a:solidFill>
              </a:rPr>
              <a:t> - settle hired personnel in respective shelters</a:t>
            </a:r>
            <a:endParaRPr sz="1700">
              <a:solidFill>
                <a:schemeClr val="dk1"/>
              </a:solidFill>
            </a:endParaRPr>
          </a:p>
          <a:p>
            <a:pPr marL="457200" lvl="0" indent="-336550" algn="l" rtl="0">
              <a:spcBef>
                <a:spcPts val="0"/>
              </a:spcBef>
              <a:spcAft>
                <a:spcPts val="0"/>
              </a:spcAft>
              <a:buClr>
                <a:schemeClr val="dk1"/>
              </a:buClr>
              <a:buSzPts val="1700"/>
              <a:buAutoNum type="arabicPeriod"/>
            </a:pPr>
            <a:r>
              <a:rPr lang="en" sz="1700">
                <a:solidFill>
                  <a:schemeClr val="dk1"/>
                </a:solidFill>
              </a:rPr>
              <a:t>*Personnel will have monthly meetings with other personnel to raise issues, collaborate to find solutions, and improve the employment assistance process across the city as a result</a:t>
            </a:r>
            <a:endParaRPr sz="1700">
              <a:solidFill>
                <a:schemeClr val="dk1"/>
              </a:solidFill>
            </a:endParaRPr>
          </a:p>
        </p:txBody>
      </p:sp>
      <p:sp>
        <p:nvSpPr>
          <p:cNvPr id="711" name="Google Shape;711;p62"/>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Employment Assistance Timeline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15"/>
        <p:cNvGrpSpPr/>
        <p:nvPr/>
      </p:nvGrpSpPr>
      <p:grpSpPr>
        <a:xfrm>
          <a:off x="0" y="0"/>
          <a:ext cx="0" cy="0"/>
          <a:chOff x="0" y="0"/>
          <a:chExt cx="0" cy="0"/>
        </a:xfrm>
      </p:grpSpPr>
      <p:sp>
        <p:nvSpPr>
          <p:cNvPr id="716" name="Google Shape;716;p63"/>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AutoNum type="arabicPeriod"/>
            </a:pPr>
            <a:r>
              <a:rPr lang="en" sz="1100" b="1">
                <a:solidFill>
                  <a:schemeClr val="dk1"/>
                </a:solidFill>
              </a:rPr>
              <a:t>January 2024 - March 2025</a:t>
            </a:r>
            <a:r>
              <a:rPr lang="en" sz="1100">
                <a:solidFill>
                  <a:schemeClr val="dk1"/>
                </a:solidFill>
              </a:rPr>
              <a:t>- Renovations completed</a:t>
            </a:r>
            <a:endParaRPr sz="1100">
              <a:solidFill>
                <a:schemeClr val="dk1"/>
              </a:solidFill>
            </a:endParaRPr>
          </a:p>
          <a:p>
            <a:pPr marL="914400" lvl="1" indent="-311150" algn="l" rtl="0">
              <a:spcBef>
                <a:spcPts val="0"/>
              </a:spcBef>
              <a:spcAft>
                <a:spcPts val="0"/>
              </a:spcAft>
              <a:buClr>
                <a:schemeClr val="dk1"/>
              </a:buClr>
              <a:buSzPts val="1300"/>
              <a:buAutoNum type="alphaLcPeriod"/>
            </a:pPr>
            <a:r>
              <a:rPr lang="en" sz="1100">
                <a:solidFill>
                  <a:schemeClr val="dk1"/>
                </a:solidFill>
              </a:rPr>
              <a:t>Renovations completed by Greater New Orleans Housing Alliance &amp; HousingNOLA</a:t>
            </a:r>
            <a:endParaRPr sz="1100">
              <a:solidFill>
                <a:schemeClr val="dk1"/>
              </a:solidFill>
            </a:endParaRPr>
          </a:p>
          <a:p>
            <a:pPr marL="457200" lvl="0" indent="-298450" algn="l" rtl="0">
              <a:spcBef>
                <a:spcPts val="0"/>
              </a:spcBef>
              <a:spcAft>
                <a:spcPts val="0"/>
              </a:spcAft>
              <a:buClr>
                <a:schemeClr val="dk1"/>
              </a:buClr>
              <a:buSzPts val="1100"/>
              <a:buAutoNum type="arabicPeriod"/>
            </a:pPr>
            <a:r>
              <a:rPr lang="en" sz="1100" b="1">
                <a:solidFill>
                  <a:schemeClr val="dk1"/>
                </a:solidFill>
              </a:rPr>
              <a:t> May 2024 - December 2024</a:t>
            </a:r>
            <a:r>
              <a:rPr lang="en" sz="1100">
                <a:solidFill>
                  <a:schemeClr val="dk1"/>
                </a:solidFill>
              </a:rPr>
              <a:t> - clients from homeless shelters may be referred by career coordinators to take construction job with project</a:t>
            </a:r>
            <a:endParaRPr sz="1100">
              <a:solidFill>
                <a:schemeClr val="dk1"/>
              </a:solidFill>
            </a:endParaRPr>
          </a:p>
          <a:p>
            <a:pPr marL="457200" lvl="0" indent="-311150" algn="l" rtl="0">
              <a:spcBef>
                <a:spcPts val="0"/>
              </a:spcBef>
              <a:spcAft>
                <a:spcPts val="0"/>
              </a:spcAft>
              <a:buClr>
                <a:schemeClr val="dk1"/>
              </a:buClr>
              <a:buSzPts val="1300"/>
              <a:buAutoNum type="arabicPeriod"/>
            </a:pPr>
            <a:r>
              <a:rPr lang="en" sz="1100" b="1">
                <a:solidFill>
                  <a:schemeClr val="dk1"/>
                </a:solidFill>
              </a:rPr>
              <a:t>January 2025 - March 2025</a:t>
            </a:r>
            <a:r>
              <a:rPr lang="en" sz="1100">
                <a:solidFill>
                  <a:schemeClr val="dk1"/>
                </a:solidFill>
              </a:rPr>
              <a:t> - Hire 5 supervisors for each school and train them on the structured housing system and how to meet the needs of residents through referrals and outreach. </a:t>
            </a:r>
            <a:endParaRPr sz="1100">
              <a:solidFill>
                <a:schemeClr val="dk1"/>
              </a:solidFill>
            </a:endParaRPr>
          </a:p>
          <a:p>
            <a:pPr marL="457200" lvl="0" indent="-311150" algn="l" rtl="0">
              <a:spcBef>
                <a:spcPts val="0"/>
              </a:spcBef>
              <a:spcAft>
                <a:spcPts val="0"/>
              </a:spcAft>
              <a:buClr>
                <a:schemeClr val="dk1"/>
              </a:buClr>
              <a:buSzPts val="1300"/>
              <a:buAutoNum type="arabicPeriod"/>
            </a:pPr>
            <a:r>
              <a:rPr lang="en" sz="1100" b="1">
                <a:solidFill>
                  <a:schemeClr val="dk1"/>
                </a:solidFill>
              </a:rPr>
              <a:t>March 2025 - May 2025 </a:t>
            </a:r>
            <a:r>
              <a:rPr lang="en" sz="1100">
                <a:solidFill>
                  <a:schemeClr val="dk1"/>
                </a:solidFill>
              </a:rPr>
              <a:t>- establish partnerships and finish furnishings</a:t>
            </a:r>
            <a:endParaRPr sz="1100">
              <a:solidFill>
                <a:schemeClr val="dk1"/>
              </a:solidFill>
            </a:endParaRPr>
          </a:p>
          <a:p>
            <a:pPr marL="914400" lvl="1" indent="-311150" algn="l" rtl="0">
              <a:spcBef>
                <a:spcPts val="0"/>
              </a:spcBef>
              <a:spcAft>
                <a:spcPts val="0"/>
              </a:spcAft>
              <a:buClr>
                <a:schemeClr val="dk1"/>
              </a:buClr>
              <a:buSzPts val="1300"/>
              <a:buAutoNum type="alphaLcPeriod"/>
            </a:pPr>
            <a:r>
              <a:rPr lang="en" sz="1100">
                <a:solidFill>
                  <a:schemeClr val="dk1"/>
                </a:solidFill>
              </a:rPr>
              <a:t>Establish partnership with NOLA Habitat for Humanity’s Maintenance Repair</a:t>
            </a:r>
            <a:endParaRPr sz="1100">
              <a:solidFill>
                <a:schemeClr val="dk1"/>
              </a:solidFill>
            </a:endParaRPr>
          </a:p>
          <a:p>
            <a:pPr marL="914400" lvl="1" indent="-311150" algn="l" rtl="0">
              <a:spcBef>
                <a:spcPts val="0"/>
              </a:spcBef>
              <a:spcAft>
                <a:spcPts val="0"/>
              </a:spcAft>
              <a:buClr>
                <a:schemeClr val="dk1"/>
              </a:buClr>
              <a:buSzPts val="1300"/>
              <a:buAutoNum type="alphaLcPeriod"/>
            </a:pPr>
            <a:r>
              <a:rPr lang="en" sz="1100">
                <a:solidFill>
                  <a:schemeClr val="dk1"/>
                </a:solidFill>
              </a:rPr>
              <a:t>Fill all jobs at private housing arrangements with assistance of career coordinators or other external hiring formats</a:t>
            </a:r>
            <a:endParaRPr sz="1100">
              <a:solidFill>
                <a:schemeClr val="dk1"/>
              </a:solidFill>
            </a:endParaRPr>
          </a:p>
          <a:p>
            <a:pPr marL="914400" lvl="1" indent="-311150" algn="l" rtl="0">
              <a:spcBef>
                <a:spcPts val="0"/>
              </a:spcBef>
              <a:spcAft>
                <a:spcPts val="0"/>
              </a:spcAft>
              <a:buClr>
                <a:schemeClr val="dk1"/>
              </a:buClr>
              <a:buSzPts val="1300"/>
              <a:buAutoNum type="alphaLcPeriod"/>
            </a:pPr>
            <a:r>
              <a:rPr lang="en" sz="1100">
                <a:solidFill>
                  <a:schemeClr val="dk1"/>
                </a:solidFill>
              </a:rPr>
              <a:t>Place and test all washers and dryers in laundry room</a:t>
            </a:r>
            <a:endParaRPr sz="1100">
              <a:solidFill>
                <a:schemeClr val="dk1"/>
              </a:solidFill>
            </a:endParaRPr>
          </a:p>
          <a:p>
            <a:pPr marL="914400" lvl="1" indent="-311150" algn="l" rtl="0">
              <a:spcBef>
                <a:spcPts val="0"/>
              </a:spcBef>
              <a:spcAft>
                <a:spcPts val="0"/>
              </a:spcAft>
              <a:buClr>
                <a:schemeClr val="dk1"/>
              </a:buClr>
              <a:buSzPts val="1300"/>
              <a:buAutoNum type="alphaLcPeriod"/>
            </a:pPr>
            <a:r>
              <a:rPr lang="en" sz="1100">
                <a:solidFill>
                  <a:schemeClr val="dk1"/>
                </a:solidFill>
              </a:rPr>
              <a:t>Establish partnerships with local food shelters</a:t>
            </a:r>
            <a:endParaRPr sz="1100">
              <a:solidFill>
                <a:schemeClr val="dk1"/>
              </a:solidFill>
            </a:endParaRPr>
          </a:p>
          <a:p>
            <a:pPr marL="914400" lvl="1" indent="-311150" algn="l" rtl="0">
              <a:spcBef>
                <a:spcPts val="0"/>
              </a:spcBef>
              <a:spcAft>
                <a:spcPts val="0"/>
              </a:spcAft>
              <a:buClr>
                <a:schemeClr val="dk1"/>
              </a:buClr>
              <a:buSzPts val="1300"/>
              <a:buAutoNum type="alphaLcPeriod"/>
            </a:pPr>
            <a:r>
              <a:rPr lang="en" sz="1100">
                <a:solidFill>
                  <a:schemeClr val="dk1"/>
                </a:solidFill>
              </a:rPr>
              <a:t>Partner with manufacturers to furnish all rooms with chairs, tables, beds, desks, and couch</a:t>
            </a:r>
            <a:endParaRPr sz="1100">
              <a:solidFill>
                <a:schemeClr val="dk1"/>
              </a:solidFill>
            </a:endParaRPr>
          </a:p>
          <a:p>
            <a:pPr marL="1371600" lvl="2" indent="-311150" algn="l" rtl="0">
              <a:spcBef>
                <a:spcPts val="0"/>
              </a:spcBef>
              <a:spcAft>
                <a:spcPts val="0"/>
              </a:spcAft>
              <a:buClr>
                <a:schemeClr val="dk1"/>
              </a:buClr>
              <a:buSzPts val="1300"/>
              <a:buAutoNum type="romanLcPeriod"/>
            </a:pPr>
            <a:r>
              <a:rPr lang="en" sz="1300">
                <a:solidFill>
                  <a:schemeClr val="dk1"/>
                </a:solidFill>
              </a:rPr>
              <a:t>Unit-style will additionally have microwave and mini-fridge</a:t>
            </a:r>
            <a:endParaRPr sz="1300">
              <a:solidFill>
                <a:schemeClr val="dk1"/>
              </a:solidFill>
            </a:endParaRPr>
          </a:p>
          <a:p>
            <a:pPr marL="1371600" lvl="2" indent="-311150" algn="l" rtl="0">
              <a:spcBef>
                <a:spcPts val="0"/>
              </a:spcBef>
              <a:spcAft>
                <a:spcPts val="0"/>
              </a:spcAft>
              <a:buClr>
                <a:schemeClr val="dk1"/>
              </a:buClr>
              <a:buSzPts val="1300"/>
              <a:buAutoNum type="romanLcPeriod"/>
            </a:pPr>
            <a:r>
              <a:rPr lang="en" sz="1300">
                <a:solidFill>
                  <a:schemeClr val="dk1"/>
                </a:solidFill>
              </a:rPr>
              <a:t>Apartment-style will have microwave, fridge, stove, and oven</a:t>
            </a: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100" b="1">
                <a:solidFill>
                  <a:schemeClr val="dk1"/>
                </a:solidFill>
              </a:rPr>
              <a:t>May 2025 - June 2025 - </a:t>
            </a:r>
            <a:r>
              <a:rPr lang="en" sz="1100">
                <a:solidFill>
                  <a:schemeClr val="dk1"/>
                </a:solidFill>
              </a:rPr>
              <a:t>begin placing  individuals based on career coordinators’ evaluations</a:t>
            </a:r>
            <a:endParaRPr sz="1100">
              <a:solidFill>
                <a:schemeClr val="dk1"/>
              </a:solidFill>
            </a:endParaRPr>
          </a:p>
        </p:txBody>
      </p:sp>
      <p:sp>
        <p:nvSpPr>
          <p:cNvPr id="717" name="Google Shape;717;p63"/>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Private Housing Arrangements Timeline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21"/>
        <p:cNvGrpSpPr/>
        <p:nvPr/>
      </p:nvGrpSpPr>
      <p:grpSpPr>
        <a:xfrm>
          <a:off x="0" y="0"/>
          <a:ext cx="0" cy="0"/>
          <a:chOff x="0" y="0"/>
          <a:chExt cx="0" cy="0"/>
        </a:xfrm>
      </p:grpSpPr>
      <p:sp>
        <p:nvSpPr>
          <p:cNvPr id="722" name="Google Shape;722;p6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CC, CES, and Tier 2 &amp; 3 Supervisors may facilitate clients’ communication with:</a:t>
            </a:r>
            <a:endParaRPr>
              <a:solidFill>
                <a:schemeClr val="dk1"/>
              </a:solidFill>
            </a:endParaRPr>
          </a:p>
          <a:p>
            <a:pPr marL="0" lvl="0" indent="0" algn="l" rtl="0">
              <a:spcBef>
                <a:spcPts val="1600"/>
              </a:spcBef>
              <a:spcAft>
                <a:spcPts val="0"/>
              </a:spcAft>
              <a:buNone/>
            </a:pPr>
            <a:r>
              <a:rPr lang="en" b="1">
                <a:solidFill>
                  <a:schemeClr val="dk1"/>
                </a:solidFill>
              </a:rPr>
              <a:t>Incarceration</a:t>
            </a:r>
            <a:endParaRPr b="1">
              <a:solidFill>
                <a:schemeClr val="dk1"/>
              </a:solidFill>
            </a:endParaRPr>
          </a:p>
          <a:p>
            <a:pPr marL="457200" lvl="0" indent="-317500" algn="l" rtl="0">
              <a:spcBef>
                <a:spcPts val="1600"/>
              </a:spcBef>
              <a:spcAft>
                <a:spcPts val="0"/>
              </a:spcAft>
              <a:buClr>
                <a:schemeClr val="dk1"/>
              </a:buClr>
              <a:buSzPts val="1400"/>
              <a:buAutoNum type="arabicPeriod"/>
            </a:pPr>
            <a:r>
              <a:rPr lang="en" b="1">
                <a:solidFill>
                  <a:schemeClr val="dk1"/>
                </a:solidFill>
              </a:rPr>
              <a:t>Hope House NOLA</a:t>
            </a:r>
            <a:r>
              <a:rPr lang="en">
                <a:solidFill>
                  <a:schemeClr val="dk1"/>
                </a:solidFill>
              </a:rPr>
              <a:t>: provides housing, mentorship, and guidance for formerly incarcerated and impacted women and girls</a:t>
            </a:r>
            <a:endParaRPr>
              <a:solidFill>
                <a:schemeClr val="dk1"/>
              </a:solidFill>
            </a:endParaRPr>
          </a:p>
          <a:p>
            <a:pPr marL="457200" lvl="0" indent="-317500" algn="l" rtl="0">
              <a:spcBef>
                <a:spcPts val="0"/>
              </a:spcBef>
              <a:spcAft>
                <a:spcPts val="0"/>
              </a:spcAft>
              <a:buClr>
                <a:schemeClr val="dk1"/>
              </a:buClr>
              <a:buSzPts val="1400"/>
              <a:buAutoNum type="arabicPeriod"/>
            </a:pPr>
            <a:r>
              <a:rPr lang="en" b="1">
                <a:solidFill>
                  <a:schemeClr val="dk1"/>
                </a:solidFill>
              </a:rPr>
              <a:t>Cornerstone Builders</a:t>
            </a:r>
            <a:r>
              <a:rPr lang="en">
                <a:solidFill>
                  <a:schemeClr val="dk1"/>
                </a:solidFill>
              </a:rPr>
              <a:t>: works with individuals and families impacted by incarceration and reduces reoffense rates amongst at-risk individuals</a:t>
            </a:r>
            <a:endParaRPr>
              <a:solidFill>
                <a:schemeClr val="dk1"/>
              </a:solidFill>
            </a:endParaRPr>
          </a:p>
          <a:p>
            <a:pPr marL="0" lvl="0" indent="0" algn="l" rtl="0">
              <a:spcBef>
                <a:spcPts val="1600"/>
              </a:spcBef>
              <a:spcAft>
                <a:spcPts val="0"/>
              </a:spcAft>
              <a:buNone/>
            </a:pPr>
            <a:r>
              <a:rPr lang="en" b="1">
                <a:solidFill>
                  <a:schemeClr val="dk1"/>
                </a:solidFill>
              </a:rPr>
              <a:t>Substance Use</a:t>
            </a:r>
            <a:endParaRPr b="1">
              <a:solidFill>
                <a:schemeClr val="dk1"/>
              </a:solidFill>
            </a:endParaRPr>
          </a:p>
          <a:p>
            <a:pPr marL="457200" lvl="0" indent="-317500" algn="l" rtl="0">
              <a:spcBef>
                <a:spcPts val="1600"/>
              </a:spcBef>
              <a:spcAft>
                <a:spcPts val="0"/>
              </a:spcAft>
              <a:buClr>
                <a:schemeClr val="dk1"/>
              </a:buClr>
              <a:buSzPts val="1400"/>
              <a:buAutoNum type="arabicPeriod"/>
            </a:pPr>
            <a:r>
              <a:rPr lang="en" b="1">
                <a:solidFill>
                  <a:schemeClr val="dk1"/>
                </a:solidFill>
              </a:rPr>
              <a:t>Bridge House/Grace House</a:t>
            </a:r>
            <a:r>
              <a:rPr lang="en">
                <a:solidFill>
                  <a:schemeClr val="dk1"/>
                </a:solidFill>
              </a:rPr>
              <a:t>: offers 24/7 residential rehab facilities</a:t>
            </a:r>
            <a:endParaRPr>
              <a:solidFill>
                <a:schemeClr val="dk1"/>
              </a:solidFill>
            </a:endParaRPr>
          </a:p>
          <a:p>
            <a:pPr marL="457200" lvl="0" indent="-317500" algn="l" rtl="0">
              <a:spcBef>
                <a:spcPts val="0"/>
              </a:spcBef>
              <a:spcAft>
                <a:spcPts val="0"/>
              </a:spcAft>
              <a:buClr>
                <a:schemeClr val="dk1"/>
              </a:buClr>
              <a:buSzPts val="1400"/>
              <a:buAutoNum type="arabicPeriod"/>
            </a:pPr>
            <a:r>
              <a:rPr lang="en" b="1">
                <a:solidFill>
                  <a:schemeClr val="dk1"/>
                </a:solidFill>
              </a:rPr>
              <a:t>Crescent Care</a:t>
            </a:r>
            <a:r>
              <a:rPr lang="en">
                <a:solidFill>
                  <a:schemeClr val="dk1"/>
                </a:solidFill>
              </a:rPr>
              <a:t>: outpatient services and MAT</a:t>
            </a:r>
            <a:endParaRPr>
              <a:solidFill>
                <a:schemeClr val="dk1"/>
              </a:solidFill>
            </a:endParaRPr>
          </a:p>
          <a:p>
            <a:pPr marL="0" lvl="0" indent="0" algn="l" rtl="0">
              <a:spcBef>
                <a:spcPts val="1600"/>
              </a:spcBef>
              <a:spcAft>
                <a:spcPts val="0"/>
              </a:spcAft>
              <a:buNone/>
            </a:pPr>
            <a:r>
              <a:rPr lang="en" b="1">
                <a:solidFill>
                  <a:schemeClr val="dk1"/>
                </a:solidFill>
              </a:rPr>
              <a:t>Mental Health</a:t>
            </a:r>
            <a:endParaRPr b="1">
              <a:solidFill>
                <a:schemeClr val="dk1"/>
              </a:solidFill>
            </a:endParaRPr>
          </a:p>
          <a:p>
            <a:pPr marL="457200" lvl="0" indent="-317500" algn="l" rtl="0">
              <a:spcBef>
                <a:spcPts val="1600"/>
              </a:spcBef>
              <a:spcAft>
                <a:spcPts val="0"/>
              </a:spcAft>
              <a:buClr>
                <a:schemeClr val="dk1"/>
              </a:buClr>
              <a:buSzPts val="1400"/>
              <a:buAutoNum type="arabicPeriod"/>
            </a:pPr>
            <a:r>
              <a:rPr lang="en" b="1">
                <a:solidFill>
                  <a:schemeClr val="dk1"/>
                </a:solidFill>
              </a:rPr>
              <a:t>NAMI New Orleans:</a:t>
            </a:r>
            <a:r>
              <a:rPr lang="en">
                <a:solidFill>
                  <a:schemeClr val="dk1"/>
                </a:solidFill>
              </a:rPr>
              <a:t> offers outpatient services and counseling</a:t>
            </a:r>
            <a:endParaRPr>
              <a:solidFill>
                <a:schemeClr val="dk1"/>
              </a:solidFill>
            </a:endParaRPr>
          </a:p>
          <a:p>
            <a:pPr marL="457200" lvl="0" indent="-317500" algn="l" rtl="0">
              <a:spcBef>
                <a:spcPts val="0"/>
              </a:spcBef>
              <a:spcAft>
                <a:spcPts val="0"/>
              </a:spcAft>
              <a:buClr>
                <a:schemeClr val="dk1"/>
              </a:buClr>
              <a:buSzPts val="1400"/>
              <a:buAutoNum type="arabicPeriod"/>
            </a:pPr>
            <a:r>
              <a:rPr lang="en" b="1">
                <a:solidFill>
                  <a:schemeClr val="dk1"/>
                </a:solidFill>
              </a:rPr>
              <a:t>University of Holy Cross Counseling Program</a:t>
            </a:r>
            <a:r>
              <a:rPr lang="en">
                <a:solidFill>
                  <a:schemeClr val="dk1"/>
                </a:solidFill>
              </a:rPr>
              <a:t>: low-cost, remote counseling program</a:t>
            </a:r>
            <a:endParaRPr>
              <a:solidFill>
                <a:schemeClr val="dk1"/>
              </a:solidFill>
            </a:endParaRPr>
          </a:p>
        </p:txBody>
      </p:sp>
      <p:sp>
        <p:nvSpPr>
          <p:cNvPr id="723" name="Google Shape;723;p64"/>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Supporting Vulnerable Populations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27"/>
        <p:cNvGrpSpPr/>
        <p:nvPr/>
      </p:nvGrpSpPr>
      <p:grpSpPr>
        <a:xfrm>
          <a:off x="0" y="0"/>
          <a:ext cx="0" cy="0"/>
          <a:chOff x="0" y="0"/>
          <a:chExt cx="0" cy="0"/>
        </a:xfrm>
      </p:grpSpPr>
      <p:sp>
        <p:nvSpPr>
          <p:cNvPr id="728" name="Google Shape;728;p65"/>
          <p:cNvSpPr txBox="1">
            <a:spLocks noGrp="1"/>
          </p:cNvSpPr>
          <p:nvPr>
            <p:ph type="title" idx="4294967295"/>
          </p:nvPr>
        </p:nvSpPr>
        <p:spPr>
          <a:xfrm>
            <a:off x="123375" y="125200"/>
            <a:ext cx="8330100" cy="127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accent1"/>
                </a:solidFill>
              </a:rPr>
              <a:t>Alternative Schools for Housing Conversion</a:t>
            </a:r>
            <a:endParaRPr sz="2600">
              <a:solidFill>
                <a:schemeClr val="accent1"/>
              </a:solidFill>
            </a:endParaRPr>
          </a:p>
        </p:txBody>
      </p:sp>
      <p:sp>
        <p:nvSpPr>
          <p:cNvPr id="729" name="Google Shape;729;p65"/>
          <p:cNvSpPr txBox="1"/>
          <p:nvPr/>
        </p:nvSpPr>
        <p:spPr>
          <a:xfrm>
            <a:off x="256000" y="1405000"/>
            <a:ext cx="83301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Moton School in Desire - 3048 Abundance 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Pauger 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Booker T. Washington High School - 1201 S. Roman 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Morris FX Jeff School - 800 N. Rendon 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LaSalle Elementary School - 6048 Perrier St. </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Hansberry ES, 1339 Clouet 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Armstrong ES, 5909 St. Claude Ave.</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Mondy ES, 2327 St. Philip 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Priestley Jr. HS, 1619 Leonidas St.</a:t>
            </a:r>
            <a:endParaRPr>
              <a:latin typeface="Montserrat"/>
              <a:ea typeface="Montserrat"/>
              <a:cs typeface="Montserrat"/>
              <a:sym typeface="Montserrat"/>
            </a:endParaRPr>
          </a:p>
          <a:p>
            <a:pPr marL="457200" lvl="0" indent="-317500" algn="l" rtl="0">
              <a:spcBef>
                <a:spcPts val="0"/>
              </a:spcBef>
              <a:spcAft>
                <a:spcPts val="0"/>
              </a:spcAft>
              <a:buSzPts val="1400"/>
              <a:buFont typeface="Montserrat"/>
              <a:buAutoNum type="arabicPeriod"/>
            </a:pPr>
            <a:r>
              <a:rPr lang="en">
                <a:latin typeface="Montserrat"/>
                <a:ea typeface="Montserrat"/>
                <a:cs typeface="Montserrat"/>
                <a:sym typeface="Montserrat"/>
              </a:rPr>
              <a:t>Audubon Ext. (Carrollton Courthouse), 719 So. Carrollton Ave.</a:t>
            </a:r>
            <a:endParaRPr>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3"/>
        <p:cNvGrpSpPr/>
        <p:nvPr/>
      </p:nvGrpSpPr>
      <p:grpSpPr>
        <a:xfrm>
          <a:off x="0" y="0"/>
          <a:ext cx="0" cy="0"/>
          <a:chOff x="0" y="0"/>
          <a:chExt cx="0" cy="0"/>
        </a:xfrm>
      </p:grpSpPr>
      <p:sp>
        <p:nvSpPr>
          <p:cNvPr id="734" name="Google Shape;734;p66"/>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a:solidFill>
                  <a:schemeClr val="dk1"/>
                </a:solidFill>
              </a:rPr>
              <a:t>If an individual loses their job in Tier 3, they will enter a 1.5-month grace period where they will:</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Week 1: Meet with Career Coordinator to develop a plan to apply for a job or enter a job training program</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Week 2: Apply for Jobs/Job Training Programs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Week 3: Apply for Jobs/Job Training Programs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Week 4: Apply for Jobs/Job Training Programs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Week 5: Apply for Jobs/Job Training Programs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Week 6: Accept position into job/job training program</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*If they work for the shelter during this time, their grace period is infinite for if they would like to find an outside career</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If an individual loses their job due to physical or mental health:</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They will either be able to apply for disability alongside a Career Coordinator or be eligible for one of the 100 spots reserved across the unit for unable-to-work populations</a:t>
            </a:r>
            <a:endParaRPr>
              <a:solidFill>
                <a:schemeClr val="dk1"/>
              </a:solidFill>
            </a:endParaRPr>
          </a:p>
          <a:p>
            <a:pPr marL="0" lvl="0" indent="0" algn="l" rtl="0">
              <a:lnSpc>
                <a:spcPct val="115000"/>
              </a:lnSpc>
              <a:spcBef>
                <a:spcPts val="1600"/>
              </a:spcBef>
              <a:spcAft>
                <a:spcPts val="0"/>
              </a:spcAft>
              <a:buNone/>
            </a:pPr>
            <a:endParaRPr>
              <a:solidFill>
                <a:schemeClr val="dk1"/>
              </a:solidFill>
            </a:endParaRPr>
          </a:p>
          <a:p>
            <a:pPr marL="0" lvl="0" indent="0" algn="l" rtl="0">
              <a:lnSpc>
                <a:spcPct val="115000"/>
              </a:lnSpc>
              <a:spcBef>
                <a:spcPts val="1600"/>
              </a:spcBef>
              <a:spcAft>
                <a:spcPts val="1600"/>
              </a:spcAft>
              <a:buNone/>
            </a:pPr>
            <a:endParaRPr>
              <a:solidFill>
                <a:schemeClr val="dk1"/>
              </a:solidFill>
            </a:endParaRPr>
          </a:p>
        </p:txBody>
      </p:sp>
      <p:sp>
        <p:nvSpPr>
          <p:cNvPr id="735" name="Google Shape;735;p66"/>
          <p:cNvSpPr txBox="1">
            <a:spLocks noGrp="1"/>
          </p:cNvSpPr>
          <p:nvPr>
            <p:ph type="title"/>
          </p:nvPr>
        </p:nvSpPr>
        <p:spPr>
          <a:xfrm>
            <a:off x="713225" y="384048"/>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Tier 3: Loss of Job Plan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7"/>
        <p:cNvGrpSpPr/>
        <p:nvPr/>
      </p:nvGrpSpPr>
      <p:grpSpPr>
        <a:xfrm>
          <a:off x="0" y="0"/>
          <a:ext cx="0" cy="0"/>
          <a:chOff x="0" y="0"/>
          <a:chExt cx="0" cy="0"/>
        </a:xfrm>
      </p:grpSpPr>
      <p:grpSp>
        <p:nvGrpSpPr>
          <p:cNvPr id="218" name="Google Shape;218;p31"/>
          <p:cNvGrpSpPr/>
          <p:nvPr/>
        </p:nvGrpSpPr>
        <p:grpSpPr>
          <a:xfrm>
            <a:off x="2801281" y="939175"/>
            <a:ext cx="3417868" cy="3239842"/>
            <a:chOff x="1617750" y="1930125"/>
            <a:chExt cx="2269350" cy="2104750"/>
          </a:xfrm>
        </p:grpSpPr>
        <p:sp>
          <p:nvSpPr>
            <p:cNvPr id="219" name="Google Shape;219;p31"/>
            <p:cNvSpPr/>
            <p:nvPr/>
          </p:nvSpPr>
          <p:spPr>
            <a:xfrm>
              <a:off x="1617750" y="1930125"/>
              <a:ext cx="1134975" cy="1269225"/>
            </a:xfrm>
            <a:custGeom>
              <a:avLst/>
              <a:gdLst/>
              <a:ahLst/>
              <a:cxnLst/>
              <a:rect l="l" t="t" r="r" b="b"/>
              <a:pathLst>
                <a:path w="45399" h="50769" extrusionOk="0">
                  <a:moveTo>
                    <a:pt x="25575" y="1"/>
                  </a:moveTo>
                  <a:cubicBezTo>
                    <a:pt x="11442" y="1"/>
                    <a:pt x="0" y="11443"/>
                    <a:pt x="0" y="25575"/>
                  </a:cubicBezTo>
                  <a:cubicBezTo>
                    <a:pt x="0" y="38208"/>
                    <a:pt x="9156" y="48685"/>
                    <a:pt x="21194" y="50769"/>
                  </a:cubicBezTo>
                  <a:cubicBezTo>
                    <a:pt x="24063" y="41911"/>
                    <a:pt x="31600" y="35184"/>
                    <a:pt x="40898" y="33493"/>
                  </a:cubicBezTo>
                  <a:cubicBezTo>
                    <a:pt x="40077" y="30993"/>
                    <a:pt x="39648" y="28337"/>
                    <a:pt x="39648" y="25575"/>
                  </a:cubicBezTo>
                  <a:cubicBezTo>
                    <a:pt x="39648" y="19455"/>
                    <a:pt x="41803" y="13824"/>
                    <a:pt x="45399" y="9418"/>
                  </a:cubicBezTo>
                  <a:cubicBezTo>
                    <a:pt x="40708" y="3680"/>
                    <a:pt x="33564" y="1"/>
                    <a:pt x="25575" y="1"/>
                  </a:cubicBezTo>
                  <a:close/>
                </a:path>
              </a:pathLst>
            </a:custGeom>
            <a:solidFill>
              <a:schemeClr val="dk2"/>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2752125" y="1930125"/>
              <a:ext cx="1134975" cy="1268050"/>
            </a:xfrm>
            <a:custGeom>
              <a:avLst/>
              <a:gdLst/>
              <a:ahLst/>
              <a:cxnLst/>
              <a:rect l="l" t="t" r="r" b="b"/>
              <a:pathLst>
                <a:path w="45399" h="50722" extrusionOk="0">
                  <a:moveTo>
                    <a:pt x="19824" y="1"/>
                  </a:moveTo>
                  <a:cubicBezTo>
                    <a:pt x="11835" y="1"/>
                    <a:pt x="4691" y="3680"/>
                    <a:pt x="0" y="9418"/>
                  </a:cubicBezTo>
                  <a:cubicBezTo>
                    <a:pt x="3596" y="13824"/>
                    <a:pt x="5751" y="19444"/>
                    <a:pt x="5751" y="25575"/>
                  </a:cubicBezTo>
                  <a:cubicBezTo>
                    <a:pt x="5751" y="28326"/>
                    <a:pt x="5322" y="30957"/>
                    <a:pt x="4513" y="33445"/>
                  </a:cubicBezTo>
                  <a:cubicBezTo>
                    <a:pt x="13919" y="35064"/>
                    <a:pt x="21574" y="41815"/>
                    <a:pt x="24456" y="50721"/>
                  </a:cubicBezTo>
                  <a:cubicBezTo>
                    <a:pt x="36374" y="48530"/>
                    <a:pt x="45399" y="38101"/>
                    <a:pt x="45399" y="25575"/>
                  </a:cubicBezTo>
                  <a:cubicBezTo>
                    <a:pt x="45399" y="11443"/>
                    <a:pt x="33957" y="1"/>
                    <a:pt x="19824" y="1"/>
                  </a:cubicBezTo>
                  <a:close/>
                </a:path>
              </a:pathLst>
            </a:custGeom>
            <a:solidFill>
              <a:schemeClr val="dk2"/>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2608650" y="2165575"/>
              <a:ext cx="287250" cy="601875"/>
            </a:xfrm>
            <a:custGeom>
              <a:avLst/>
              <a:gdLst/>
              <a:ahLst/>
              <a:cxnLst/>
              <a:rect l="l" t="t" r="r" b="b"/>
              <a:pathLst>
                <a:path w="11490" h="24075" extrusionOk="0">
                  <a:moveTo>
                    <a:pt x="5739" y="0"/>
                  </a:moveTo>
                  <a:cubicBezTo>
                    <a:pt x="2155" y="4406"/>
                    <a:pt x="0" y="10026"/>
                    <a:pt x="0" y="16157"/>
                  </a:cubicBezTo>
                  <a:cubicBezTo>
                    <a:pt x="12" y="18908"/>
                    <a:pt x="465" y="21575"/>
                    <a:pt x="1262" y="24075"/>
                  </a:cubicBezTo>
                  <a:cubicBezTo>
                    <a:pt x="2763" y="23801"/>
                    <a:pt x="4310" y="23658"/>
                    <a:pt x="5894" y="23658"/>
                  </a:cubicBezTo>
                  <a:cubicBezTo>
                    <a:pt x="7382" y="23658"/>
                    <a:pt x="8835" y="23789"/>
                    <a:pt x="10252" y="24027"/>
                  </a:cubicBezTo>
                  <a:cubicBezTo>
                    <a:pt x="11061" y="21539"/>
                    <a:pt x="11490" y="18908"/>
                    <a:pt x="11490" y="16157"/>
                  </a:cubicBezTo>
                  <a:cubicBezTo>
                    <a:pt x="11490" y="10037"/>
                    <a:pt x="9335" y="4406"/>
                    <a:pt x="5739" y="0"/>
                  </a:cubicBezTo>
                  <a:close/>
                </a:path>
              </a:pathLst>
            </a:custGeom>
            <a:solidFill>
              <a:schemeClr val="dk2"/>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2116925" y="2972825"/>
              <a:ext cx="1278150" cy="1062050"/>
            </a:xfrm>
            <a:custGeom>
              <a:avLst/>
              <a:gdLst/>
              <a:ahLst/>
              <a:cxnLst/>
              <a:rect l="l" t="t" r="r" b="b"/>
              <a:pathLst>
                <a:path w="51126" h="42482" extrusionOk="0">
                  <a:moveTo>
                    <a:pt x="25432" y="0"/>
                  </a:moveTo>
                  <a:cubicBezTo>
                    <a:pt x="20741" y="5739"/>
                    <a:pt x="13597" y="9418"/>
                    <a:pt x="5596" y="9418"/>
                  </a:cubicBezTo>
                  <a:cubicBezTo>
                    <a:pt x="4108" y="9418"/>
                    <a:pt x="2655" y="9275"/>
                    <a:pt x="1239" y="9037"/>
                  </a:cubicBezTo>
                  <a:cubicBezTo>
                    <a:pt x="441" y="11525"/>
                    <a:pt x="0" y="14157"/>
                    <a:pt x="0" y="16919"/>
                  </a:cubicBezTo>
                  <a:cubicBezTo>
                    <a:pt x="0" y="31040"/>
                    <a:pt x="11454" y="42482"/>
                    <a:pt x="25575" y="42482"/>
                  </a:cubicBezTo>
                  <a:cubicBezTo>
                    <a:pt x="39696" y="42482"/>
                    <a:pt x="51126" y="31040"/>
                    <a:pt x="51126" y="16919"/>
                  </a:cubicBezTo>
                  <a:cubicBezTo>
                    <a:pt x="51126" y="14145"/>
                    <a:pt x="50685" y="11490"/>
                    <a:pt x="49876" y="9001"/>
                  </a:cubicBezTo>
                  <a:cubicBezTo>
                    <a:pt x="48375" y="9263"/>
                    <a:pt x="46828" y="9418"/>
                    <a:pt x="45256" y="9418"/>
                  </a:cubicBezTo>
                  <a:cubicBezTo>
                    <a:pt x="37243" y="9418"/>
                    <a:pt x="30111" y="5751"/>
                    <a:pt x="25432" y="0"/>
                  </a:cubicBezTo>
                  <a:close/>
                </a:path>
              </a:pathLst>
            </a:custGeom>
            <a:solidFill>
              <a:schemeClr val="dk2"/>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2147575" y="2766850"/>
              <a:ext cx="605150" cy="441425"/>
            </a:xfrm>
            <a:custGeom>
              <a:avLst/>
              <a:gdLst/>
              <a:ahLst/>
              <a:cxnLst/>
              <a:rect l="l" t="t" r="r" b="b"/>
              <a:pathLst>
                <a:path w="24206" h="17657" extrusionOk="0">
                  <a:moveTo>
                    <a:pt x="19705" y="0"/>
                  </a:moveTo>
                  <a:cubicBezTo>
                    <a:pt x="10407" y="1703"/>
                    <a:pt x="2858" y="8442"/>
                    <a:pt x="1" y="17288"/>
                  </a:cubicBezTo>
                  <a:cubicBezTo>
                    <a:pt x="1417" y="17526"/>
                    <a:pt x="2870" y="17657"/>
                    <a:pt x="4358" y="17657"/>
                  </a:cubicBezTo>
                  <a:cubicBezTo>
                    <a:pt x="12371" y="17657"/>
                    <a:pt x="19515" y="13990"/>
                    <a:pt x="24206" y="8239"/>
                  </a:cubicBezTo>
                  <a:cubicBezTo>
                    <a:pt x="22230" y="5822"/>
                    <a:pt x="20706" y="3036"/>
                    <a:pt x="19705" y="0"/>
                  </a:cubicBezTo>
                  <a:close/>
                </a:path>
              </a:pathLst>
            </a:custGeom>
            <a:solidFill>
              <a:schemeClr val="dk2"/>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2752125" y="2766250"/>
              <a:ext cx="611400" cy="442325"/>
            </a:xfrm>
            <a:custGeom>
              <a:avLst/>
              <a:gdLst/>
              <a:ahLst/>
              <a:cxnLst/>
              <a:rect l="l" t="t" r="r" b="b"/>
              <a:pathLst>
                <a:path w="24456" h="17693" extrusionOk="0">
                  <a:moveTo>
                    <a:pt x="4513" y="0"/>
                  </a:moveTo>
                  <a:cubicBezTo>
                    <a:pt x="3536" y="3048"/>
                    <a:pt x="1989" y="5846"/>
                    <a:pt x="0" y="8275"/>
                  </a:cubicBezTo>
                  <a:cubicBezTo>
                    <a:pt x="4691" y="14014"/>
                    <a:pt x="11835" y="17693"/>
                    <a:pt x="19824" y="17693"/>
                  </a:cubicBezTo>
                  <a:cubicBezTo>
                    <a:pt x="21408" y="17693"/>
                    <a:pt x="22955" y="17538"/>
                    <a:pt x="24456" y="17276"/>
                  </a:cubicBezTo>
                  <a:cubicBezTo>
                    <a:pt x="21574" y="8358"/>
                    <a:pt x="13919" y="1608"/>
                    <a:pt x="4513" y="0"/>
                  </a:cubicBezTo>
                  <a:close/>
                </a:path>
              </a:pathLst>
            </a:custGeom>
            <a:solidFill>
              <a:schemeClr val="dk2"/>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2640200" y="2757025"/>
              <a:ext cx="225050" cy="216125"/>
            </a:xfrm>
            <a:custGeom>
              <a:avLst/>
              <a:gdLst/>
              <a:ahLst/>
              <a:cxnLst/>
              <a:rect l="l" t="t" r="r" b="b"/>
              <a:pathLst>
                <a:path w="9002" h="8645" extrusionOk="0">
                  <a:moveTo>
                    <a:pt x="4644" y="0"/>
                  </a:moveTo>
                  <a:cubicBezTo>
                    <a:pt x="3048" y="0"/>
                    <a:pt x="1501" y="131"/>
                    <a:pt x="0" y="417"/>
                  </a:cubicBezTo>
                  <a:cubicBezTo>
                    <a:pt x="989" y="3453"/>
                    <a:pt x="2513" y="6215"/>
                    <a:pt x="4501" y="8644"/>
                  </a:cubicBezTo>
                  <a:cubicBezTo>
                    <a:pt x="6477" y="6215"/>
                    <a:pt x="8013" y="3417"/>
                    <a:pt x="9002" y="369"/>
                  </a:cubicBezTo>
                  <a:cubicBezTo>
                    <a:pt x="7597" y="131"/>
                    <a:pt x="6132" y="0"/>
                    <a:pt x="4644" y="0"/>
                  </a:cubicBezTo>
                  <a:close/>
                </a:path>
              </a:pathLst>
            </a:custGeom>
            <a:solidFill>
              <a:schemeClr val="accent1"/>
            </a:solid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1"/>
          <p:cNvSpPr txBox="1">
            <a:spLocks noGrp="1"/>
          </p:cNvSpPr>
          <p:nvPr>
            <p:ph type="subTitle" idx="4294967295"/>
          </p:nvPr>
        </p:nvSpPr>
        <p:spPr>
          <a:xfrm>
            <a:off x="-5450" y="1329459"/>
            <a:ext cx="2682900" cy="5223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2100" b="1">
                <a:solidFill>
                  <a:schemeClr val="accent1"/>
                </a:solidFill>
              </a:rPr>
              <a:t>Accessibility</a:t>
            </a:r>
            <a:endParaRPr sz="2100" b="1">
              <a:solidFill>
                <a:schemeClr val="accent1"/>
              </a:solidFill>
            </a:endParaRPr>
          </a:p>
        </p:txBody>
      </p:sp>
      <p:sp>
        <p:nvSpPr>
          <p:cNvPr id="227" name="Google Shape;227;p31"/>
          <p:cNvSpPr txBox="1">
            <a:spLocks noGrp="1"/>
          </p:cNvSpPr>
          <p:nvPr>
            <p:ph type="subTitle" idx="4294967295"/>
          </p:nvPr>
        </p:nvSpPr>
        <p:spPr>
          <a:xfrm>
            <a:off x="769437" y="3656641"/>
            <a:ext cx="2682900" cy="5223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2100" b="1">
                <a:solidFill>
                  <a:schemeClr val="accent1"/>
                </a:solidFill>
              </a:rPr>
              <a:t>Autonomy</a:t>
            </a:r>
            <a:endParaRPr sz="2100" b="1">
              <a:solidFill>
                <a:schemeClr val="accent1"/>
              </a:solidFill>
            </a:endParaRPr>
          </a:p>
        </p:txBody>
      </p:sp>
      <p:sp>
        <p:nvSpPr>
          <p:cNvPr id="228" name="Google Shape;228;p31"/>
          <p:cNvSpPr txBox="1">
            <a:spLocks noGrp="1"/>
          </p:cNvSpPr>
          <p:nvPr>
            <p:ph type="subTitle" idx="4294967295"/>
          </p:nvPr>
        </p:nvSpPr>
        <p:spPr>
          <a:xfrm>
            <a:off x="6343306" y="1329459"/>
            <a:ext cx="2682900" cy="522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100" b="1">
                <a:solidFill>
                  <a:schemeClr val="accent1"/>
                </a:solidFill>
              </a:rPr>
              <a:t>Privacy</a:t>
            </a:r>
            <a:endParaRPr sz="2100" b="1">
              <a:solidFill>
                <a:schemeClr val="accent1"/>
              </a:solidFill>
            </a:endParaRPr>
          </a:p>
        </p:txBody>
      </p:sp>
      <p:cxnSp>
        <p:nvCxnSpPr>
          <p:cNvPr id="229" name="Google Shape;229;p31"/>
          <p:cNvCxnSpPr/>
          <p:nvPr/>
        </p:nvCxnSpPr>
        <p:spPr>
          <a:xfrm>
            <a:off x="4615559" y="2288096"/>
            <a:ext cx="1724100" cy="922200"/>
          </a:xfrm>
          <a:prstGeom prst="straightConnector1">
            <a:avLst/>
          </a:prstGeom>
          <a:noFill/>
          <a:ln w="19050" cap="flat" cmpd="sng">
            <a:solidFill>
              <a:schemeClr val="accent1"/>
            </a:solidFill>
            <a:prstDash val="solid"/>
            <a:round/>
            <a:headEnd type="none" w="med" len="med"/>
            <a:tailEnd type="oval" w="med" len="med"/>
          </a:ln>
        </p:spPr>
      </p:cxnSp>
      <p:sp>
        <p:nvSpPr>
          <p:cNvPr id="230" name="Google Shape;230;p31"/>
          <p:cNvSpPr txBox="1">
            <a:spLocks noGrp="1"/>
          </p:cNvSpPr>
          <p:nvPr>
            <p:ph type="subTitle" idx="4294967295"/>
          </p:nvPr>
        </p:nvSpPr>
        <p:spPr>
          <a:xfrm>
            <a:off x="6411250" y="2655300"/>
            <a:ext cx="2727300" cy="17175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200" b="1">
              <a:solidFill>
                <a:schemeClr val="dk1"/>
              </a:solidFill>
              <a:latin typeface="Arial"/>
              <a:ea typeface="Arial"/>
              <a:cs typeface="Arial"/>
              <a:sym typeface="Arial"/>
            </a:endParaRPr>
          </a:p>
          <a:p>
            <a:pPr marL="0" lvl="0" indent="0" algn="l" rtl="0">
              <a:lnSpc>
                <a:spcPct val="150000"/>
              </a:lnSpc>
              <a:spcBef>
                <a:spcPts val="0"/>
              </a:spcBef>
              <a:spcAft>
                <a:spcPts val="0"/>
              </a:spcAft>
              <a:buNone/>
            </a:pPr>
            <a:r>
              <a:rPr lang="en" sz="1100" b="1">
                <a:solidFill>
                  <a:schemeClr val="accent1"/>
                </a:solidFill>
              </a:rPr>
              <a:t>Our solution incorporates elements from all three of these sectors, creating a multi-faceted approach to solving the homelessness crisis in New Orleans.</a:t>
            </a:r>
            <a:endParaRPr sz="1100" b="1">
              <a:solidFill>
                <a:schemeClr val="accent1"/>
              </a:solidFill>
            </a:endParaRPr>
          </a:p>
        </p:txBody>
      </p:sp>
      <p:sp>
        <p:nvSpPr>
          <p:cNvPr id="231" name="Google Shape;231;p31"/>
          <p:cNvSpPr txBox="1"/>
          <p:nvPr/>
        </p:nvSpPr>
        <p:spPr>
          <a:xfrm>
            <a:off x="3073186" y="1485298"/>
            <a:ext cx="1120500" cy="7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2"/>
                </a:solidFill>
                <a:latin typeface="Montserrat"/>
                <a:ea typeface="Montserrat"/>
                <a:cs typeface="Montserrat"/>
                <a:sym typeface="Montserrat"/>
              </a:rPr>
              <a:t>Homeless Shelter Availability Database </a:t>
            </a:r>
            <a:endParaRPr sz="1000" b="1">
              <a:solidFill>
                <a:schemeClr val="lt2"/>
              </a:solidFill>
              <a:latin typeface="Montserrat"/>
              <a:ea typeface="Montserrat"/>
              <a:cs typeface="Montserrat"/>
              <a:sym typeface="Montserrat"/>
            </a:endParaRPr>
          </a:p>
        </p:txBody>
      </p:sp>
      <p:sp>
        <p:nvSpPr>
          <p:cNvPr id="232" name="Google Shape;232;p31"/>
          <p:cNvSpPr txBox="1"/>
          <p:nvPr/>
        </p:nvSpPr>
        <p:spPr>
          <a:xfrm>
            <a:off x="4863251" y="1554128"/>
            <a:ext cx="1228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lt2"/>
                </a:solidFill>
                <a:latin typeface="Montserrat"/>
                <a:ea typeface="Montserrat"/>
                <a:cs typeface="Montserrat"/>
                <a:sym typeface="Montserrat"/>
              </a:rPr>
              <a:t>Private Housing Arrangements </a:t>
            </a:r>
            <a:endParaRPr sz="1000" b="1">
              <a:solidFill>
                <a:schemeClr val="lt2"/>
              </a:solidFill>
              <a:latin typeface="Montserrat"/>
              <a:ea typeface="Montserrat"/>
              <a:cs typeface="Montserrat"/>
              <a:sym typeface="Montserrat"/>
            </a:endParaRPr>
          </a:p>
        </p:txBody>
      </p:sp>
      <p:sp>
        <p:nvSpPr>
          <p:cNvPr id="233" name="Google Shape;233;p31"/>
          <p:cNvSpPr txBox="1"/>
          <p:nvPr/>
        </p:nvSpPr>
        <p:spPr>
          <a:xfrm>
            <a:off x="3950136" y="3049700"/>
            <a:ext cx="11205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lt2"/>
                </a:solidFill>
                <a:latin typeface="Montserrat"/>
                <a:ea typeface="Montserrat"/>
                <a:cs typeface="Montserrat"/>
                <a:sym typeface="Montserrat"/>
              </a:rPr>
              <a:t>Employment Assistance </a:t>
            </a:r>
            <a:endParaRPr sz="1000" b="1">
              <a:solidFill>
                <a:schemeClr val="lt2"/>
              </a:solidFill>
              <a:latin typeface="Montserrat"/>
              <a:ea typeface="Montserrat"/>
              <a:cs typeface="Montserrat"/>
              <a:sym typeface="Montserra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9"/>
        <p:cNvGrpSpPr/>
        <p:nvPr/>
      </p:nvGrpSpPr>
      <p:grpSpPr>
        <a:xfrm>
          <a:off x="0" y="0"/>
          <a:ext cx="0" cy="0"/>
          <a:chOff x="0" y="0"/>
          <a:chExt cx="0" cy="0"/>
        </a:xfrm>
      </p:grpSpPr>
      <p:sp>
        <p:nvSpPr>
          <p:cNvPr id="740" name="Google Shape;740;p67"/>
          <p:cNvSpPr txBox="1">
            <a:spLocks noGrp="1"/>
          </p:cNvSpPr>
          <p:nvPr>
            <p:ph type="body" idx="1"/>
          </p:nvPr>
        </p:nvSpPr>
        <p:spPr>
          <a:xfrm>
            <a:off x="231775" y="788500"/>
            <a:ext cx="3578100" cy="2037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 sz="1400" b="1" u="sng">
                <a:solidFill>
                  <a:schemeClr val="dk1"/>
                </a:solidFill>
              </a:rPr>
              <a:t>1988</a:t>
            </a:r>
            <a:r>
              <a:rPr lang="en" sz="1400">
                <a:solidFill>
                  <a:schemeClr val="dk1"/>
                </a:solidFill>
              </a:rPr>
              <a:t>: The </a:t>
            </a:r>
            <a:r>
              <a:rPr lang="en" sz="1400" b="1">
                <a:solidFill>
                  <a:schemeClr val="accent1"/>
                </a:solidFill>
              </a:rPr>
              <a:t>U.S. Department of Labor </a:t>
            </a:r>
            <a:r>
              <a:rPr lang="en" b="1">
                <a:solidFill>
                  <a:schemeClr val="accent1"/>
                </a:solidFill>
              </a:rPr>
              <a:t>¹</a:t>
            </a:r>
            <a:r>
              <a:rPr lang="en" sz="1400" b="1">
                <a:solidFill>
                  <a:schemeClr val="accent1"/>
                </a:solidFill>
              </a:rPr>
              <a:t> </a:t>
            </a:r>
            <a:r>
              <a:rPr lang="en" sz="1400">
                <a:solidFill>
                  <a:schemeClr val="accent1"/>
                </a:solidFill>
              </a:rPr>
              <a:t>created the </a:t>
            </a:r>
            <a:r>
              <a:rPr lang="en" sz="1400" b="1">
                <a:solidFill>
                  <a:schemeClr val="accent1"/>
                </a:solidFill>
              </a:rPr>
              <a:t>Job Training for the Homeless Demonstration Program </a:t>
            </a:r>
            <a:r>
              <a:rPr lang="en" sz="1400">
                <a:solidFill>
                  <a:schemeClr val="dk1"/>
                </a:solidFill>
              </a:rPr>
              <a:t>(JTHDP) to provide funds for basic skills and literacy instruction, job training, referral, and job search activities for the homeless.</a:t>
            </a:r>
            <a:endParaRPr sz="1400">
              <a:solidFill>
                <a:schemeClr val="dk1"/>
              </a:solidFill>
            </a:endParaRPr>
          </a:p>
          <a:p>
            <a:pPr marL="0" marR="0" lvl="0" indent="0" algn="l" rtl="0">
              <a:lnSpc>
                <a:spcPct val="115000"/>
              </a:lnSpc>
              <a:spcBef>
                <a:spcPts val="1600"/>
              </a:spcBef>
              <a:spcAft>
                <a:spcPts val="0"/>
              </a:spcAft>
              <a:buNone/>
            </a:pPr>
            <a:endParaRPr sz="1400">
              <a:solidFill>
                <a:schemeClr val="dk1"/>
              </a:solidFill>
            </a:endParaRPr>
          </a:p>
          <a:p>
            <a:pPr marL="0" marR="0" lvl="0" indent="0" algn="l" rtl="0">
              <a:lnSpc>
                <a:spcPct val="115000"/>
              </a:lnSpc>
              <a:spcBef>
                <a:spcPts val="1600"/>
              </a:spcBef>
              <a:spcAft>
                <a:spcPts val="0"/>
              </a:spcAft>
              <a:buNone/>
            </a:pPr>
            <a:endParaRPr sz="1400">
              <a:solidFill>
                <a:schemeClr val="dk1"/>
              </a:solidFill>
            </a:endParaRPr>
          </a:p>
          <a:p>
            <a:pPr marL="0" marR="0" lvl="0" indent="0" algn="l" rtl="0">
              <a:lnSpc>
                <a:spcPct val="115000"/>
              </a:lnSpc>
              <a:spcBef>
                <a:spcPts val="1600"/>
              </a:spcBef>
              <a:spcAft>
                <a:spcPts val="0"/>
              </a:spcAft>
              <a:buNone/>
            </a:pPr>
            <a:endParaRPr sz="1400">
              <a:solidFill>
                <a:schemeClr val="dk1"/>
              </a:solidFill>
            </a:endParaRPr>
          </a:p>
          <a:p>
            <a:pPr marL="0" marR="0" lvl="0" indent="0" algn="l" rtl="0">
              <a:lnSpc>
                <a:spcPct val="115000"/>
              </a:lnSpc>
              <a:spcBef>
                <a:spcPts val="1600"/>
              </a:spcBef>
              <a:spcAft>
                <a:spcPts val="1600"/>
              </a:spcAft>
              <a:buNone/>
            </a:pPr>
            <a:endParaRPr sz="1600">
              <a:solidFill>
                <a:schemeClr val="dk1"/>
              </a:solidFill>
            </a:endParaRPr>
          </a:p>
        </p:txBody>
      </p:sp>
      <p:sp>
        <p:nvSpPr>
          <p:cNvPr id="741" name="Google Shape;741;p67"/>
          <p:cNvSpPr txBox="1">
            <a:spLocks noGrp="1"/>
          </p:cNvSpPr>
          <p:nvPr>
            <p:ph type="title"/>
          </p:nvPr>
        </p:nvSpPr>
        <p:spPr>
          <a:xfrm>
            <a:off x="332225" y="231650"/>
            <a:ext cx="605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Career Coordinators?</a:t>
            </a:r>
            <a:endParaRPr/>
          </a:p>
        </p:txBody>
      </p:sp>
      <p:pic>
        <p:nvPicPr>
          <p:cNvPr id="742" name="Google Shape;742;p67"/>
          <p:cNvPicPr preferRelativeResize="0"/>
          <p:nvPr/>
        </p:nvPicPr>
        <p:blipFill rotWithShape="1">
          <a:blip r:embed="rId3">
            <a:alphaModFix/>
          </a:blip>
          <a:srcRect t="1559" b="1559"/>
          <a:stretch/>
        </p:blipFill>
        <p:spPr>
          <a:xfrm>
            <a:off x="3900725" y="1191088"/>
            <a:ext cx="1428900" cy="1384500"/>
          </a:xfrm>
          <a:prstGeom prst="ellipse">
            <a:avLst/>
          </a:prstGeom>
          <a:noFill/>
          <a:ln>
            <a:noFill/>
          </a:ln>
        </p:spPr>
      </p:pic>
      <p:sp>
        <p:nvSpPr>
          <p:cNvPr id="743" name="Google Shape;743;p67"/>
          <p:cNvSpPr txBox="1">
            <a:spLocks noGrp="1"/>
          </p:cNvSpPr>
          <p:nvPr>
            <p:ph type="body" idx="1"/>
          </p:nvPr>
        </p:nvSpPr>
        <p:spPr>
          <a:xfrm>
            <a:off x="117375" y="4052175"/>
            <a:ext cx="42159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1600"/>
              </a:spcAft>
              <a:buNone/>
            </a:pPr>
            <a:r>
              <a:rPr lang="en" sz="1100">
                <a:solidFill>
                  <a:schemeClr val="dk1"/>
                </a:solidFill>
              </a:rPr>
              <a:t>Hire social workers or human resource specialists </a:t>
            </a:r>
            <a:r>
              <a:rPr lang="en" sz="1100" b="1">
                <a:solidFill>
                  <a:schemeClr val="dk1"/>
                </a:solidFill>
              </a:rPr>
              <a:t>through the Office of Homeless Services and Strategy.</a:t>
            </a:r>
            <a:endParaRPr sz="1100" b="1">
              <a:solidFill>
                <a:schemeClr val="dk1"/>
              </a:solidFill>
            </a:endParaRPr>
          </a:p>
        </p:txBody>
      </p:sp>
      <p:sp>
        <p:nvSpPr>
          <p:cNvPr id="744" name="Google Shape;744;p67"/>
          <p:cNvSpPr txBox="1"/>
          <p:nvPr/>
        </p:nvSpPr>
        <p:spPr>
          <a:xfrm>
            <a:off x="-10125" y="4804800"/>
            <a:ext cx="9144000" cy="3924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1. National Coalition for the Homeless. (n.d.). Www.nationalhomeless.org. Retrieved October 22, 2023, from https://www.nationalhomeless.org/publications/facts/employment.html#:~:text=While%20employment%20and%20training%20programs</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2. Job Training for the Homeless Demonstration Program: U.S. Department of Labor--Employment and Training Administration. Final Evaluation Report. (1992). ERIC. https://eric.ed.gov/?id=ED355984</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3.  Hoven, H., Ford, R., Willmot, A., Hagan, S., &amp; Siegrist, J. (2016). Job Coaching and Success in Gaining and Sustaining Employment Among Homeless People. Research on Social Work Practice, 26(6), 668–674. https://doi.org/10.1177/1049731514562285</a:t>
            </a:r>
            <a:endParaRPr sz="450">
              <a:solidFill>
                <a:schemeClr val="lt1"/>
              </a:solidFill>
              <a:latin typeface="Montserrat"/>
              <a:ea typeface="Montserrat"/>
              <a:cs typeface="Montserrat"/>
              <a:sym typeface="Montserrat"/>
            </a:endParaRPr>
          </a:p>
        </p:txBody>
      </p:sp>
      <p:sp>
        <p:nvSpPr>
          <p:cNvPr id="745" name="Google Shape;745;p67"/>
          <p:cNvSpPr txBox="1">
            <a:spLocks noGrp="1"/>
          </p:cNvSpPr>
          <p:nvPr>
            <p:ph type="title" idx="4294967295"/>
          </p:nvPr>
        </p:nvSpPr>
        <p:spPr>
          <a:xfrm>
            <a:off x="6208700" y="3220238"/>
            <a:ext cx="2164200" cy="64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3.75x</a:t>
            </a:r>
            <a:endParaRPr>
              <a:solidFill>
                <a:schemeClr val="dk2"/>
              </a:solidFill>
            </a:endParaRPr>
          </a:p>
        </p:txBody>
      </p:sp>
      <p:sp>
        <p:nvSpPr>
          <p:cNvPr id="746" name="Google Shape;746;p67"/>
          <p:cNvSpPr txBox="1">
            <a:spLocks noGrp="1"/>
          </p:cNvSpPr>
          <p:nvPr>
            <p:ph type="subTitle" idx="4294967295"/>
          </p:nvPr>
        </p:nvSpPr>
        <p:spPr>
          <a:xfrm>
            <a:off x="5796350" y="2780600"/>
            <a:ext cx="2988900" cy="185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rPr>
              <a:t>The chance of integration in the labor market is</a:t>
            </a:r>
            <a:endParaRPr sz="800">
              <a:solidFill>
                <a:schemeClr val="dk1"/>
              </a:solidFill>
            </a:endParaRPr>
          </a:p>
          <a:p>
            <a:pPr marL="0" lvl="0" indent="0" algn="ctr" rtl="0">
              <a:spcBef>
                <a:spcPts val="1600"/>
              </a:spcBef>
              <a:spcAft>
                <a:spcPts val="0"/>
              </a:spcAft>
              <a:buClr>
                <a:schemeClr val="dk1"/>
              </a:buClr>
              <a:buSzPts val="1100"/>
              <a:buFont typeface="Arial"/>
              <a:buNone/>
            </a:pPr>
            <a:endParaRPr sz="1200">
              <a:solidFill>
                <a:schemeClr val="dk1"/>
              </a:solidFill>
            </a:endParaRPr>
          </a:p>
          <a:p>
            <a:pPr marL="0" lvl="0" indent="0" algn="ctr" rtl="0">
              <a:spcBef>
                <a:spcPts val="1600"/>
              </a:spcBef>
              <a:spcAft>
                <a:spcPts val="1600"/>
              </a:spcAft>
              <a:buClr>
                <a:schemeClr val="dk1"/>
              </a:buClr>
              <a:buSzPts val="1100"/>
              <a:buFont typeface="Arial"/>
              <a:buNone/>
            </a:pPr>
            <a:r>
              <a:rPr lang="en" sz="1200">
                <a:solidFill>
                  <a:schemeClr val="dk1"/>
                </a:solidFill>
              </a:rPr>
              <a:t>Higher among those who were supported by a job coach as compared to those who were not supported by a job coach. </a:t>
            </a:r>
            <a:r>
              <a:rPr lang="en" sz="1500">
                <a:solidFill>
                  <a:schemeClr val="dk1"/>
                </a:solidFill>
              </a:rPr>
              <a:t>³</a:t>
            </a:r>
            <a:endParaRPr sz="1200">
              <a:solidFill>
                <a:schemeClr val="dk1"/>
              </a:solidFill>
            </a:endParaRPr>
          </a:p>
        </p:txBody>
      </p:sp>
      <p:sp>
        <p:nvSpPr>
          <p:cNvPr id="747" name="Google Shape;747;p67"/>
          <p:cNvSpPr txBox="1">
            <a:spLocks noGrp="1"/>
          </p:cNvSpPr>
          <p:nvPr>
            <p:ph type="title" idx="4294967295"/>
          </p:nvPr>
        </p:nvSpPr>
        <p:spPr>
          <a:xfrm>
            <a:off x="5952500" y="529525"/>
            <a:ext cx="3133800" cy="1980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500">
                <a:solidFill>
                  <a:schemeClr val="accent1"/>
                </a:solidFill>
              </a:rPr>
              <a:t>“Personal approaches and individual coaching</a:t>
            </a:r>
            <a:r>
              <a:rPr lang="en" sz="1500" b="0">
                <a:solidFill>
                  <a:schemeClr val="accent1"/>
                </a:solidFill>
              </a:rPr>
              <a:t> seem to be </a:t>
            </a:r>
            <a:r>
              <a:rPr lang="en" sz="1500">
                <a:solidFill>
                  <a:schemeClr val="accent1"/>
                </a:solidFill>
              </a:rPr>
              <a:t>promising strategies</a:t>
            </a:r>
            <a:r>
              <a:rPr lang="en" sz="1500" b="0">
                <a:solidFill>
                  <a:schemeClr val="accent1"/>
                </a:solidFill>
              </a:rPr>
              <a:t> in social work practice and specifically in return to work programs </a:t>
            </a:r>
            <a:r>
              <a:rPr lang="en" sz="1500">
                <a:solidFill>
                  <a:schemeClr val="accent1"/>
                </a:solidFill>
              </a:rPr>
              <a:t>for people who have experienced homelessness.</a:t>
            </a:r>
            <a:r>
              <a:rPr lang="en" sz="1500" b="0">
                <a:solidFill>
                  <a:schemeClr val="accent1"/>
                </a:solidFill>
              </a:rPr>
              <a:t>” </a:t>
            </a:r>
            <a:r>
              <a:rPr lang="en" sz="1500">
                <a:solidFill>
                  <a:schemeClr val="accent1"/>
                </a:solidFill>
              </a:rPr>
              <a:t>³</a:t>
            </a:r>
            <a:endParaRPr sz="1500">
              <a:solidFill>
                <a:schemeClr val="accent1"/>
              </a:solidFill>
            </a:endParaRPr>
          </a:p>
        </p:txBody>
      </p:sp>
      <p:sp>
        <p:nvSpPr>
          <p:cNvPr id="748" name="Google Shape;748;p67"/>
          <p:cNvSpPr txBox="1"/>
          <p:nvPr/>
        </p:nvSpPr>
        <p:spPr>
          <a:xfrm>
            <a:off x="122675" y="2908725"/>
            <a:ext cx="5576400" cy="117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600"/>
              </a:spcAft>
              <a:buNone/>
            </a:pPr>
            <a:r>
              <a:rPr lang="en" b="1" u="sng">
                <a:solidFill>
                  <a:schemeClr val="dk1"/>
                </a:solidFill>
                <a:latin typeface="Montserrat"/>
                <a:ea typeface="Montserrat"/>
                <a:cs typeface="Montserrat"/>
                <a:sym typeface="Montserrat"/>
              </a:rPr>
              <a:t>Conclusion</a:t>
            </a:r>
            <a:r>
              <a:rPr lang="en" b="1">
                <a:solidFill>
                  <a:schemeClr val="dk1"/>
                </a:solidFill>
                <a:latin typeface="Montserrat"/>
                <a:ea typeface="Montserrat"/>
                <a:cs typeface="Montserrat"/>
                <a:sym typeface="Montserrat"/>
              </a:rPr>
              <a:t>: </a:t>
            </a:r>
            <a:r>
              <a:rPr lang="en">
                <a:solidFill>
                  <a:schemeClr val="dk1"/>
                </a:solidFill>
                <a:latin typeface="Montserrat"/>
                <a:ea typeface="Montserrat"/>
                <a:cs typeface="Montserrat"/>
                <a:sym typeface="Montserrat"/>
              </a:rPr>
              <a:t> </a:t>
            </a:r>
            <a:r>
              <a:rPr lang="en">
                <a:solidFill>
                  <a:schemeClr val="accent1"/>
                </a:solidFill>
                <a:latin typeface="Montserrat"/>
                <a:ea typeface="Montserrat"/>
                <a:cs typeface="Montserrat"/>
                <a:sym typeface="Montserrat"/>
              </a:rPr>
              <a:t>Successful employment programs must </a:t>
            </a:r>
            <a:r>
              <a:rPr lang="en" b="1">
                <a:solidFill>
                  <a:schemeClr val="accent1"/>
                </a:solidFill>
                <a:latin typeface="Montserrat"/>
                <a:ea typeface="Montserrat"/>
                <a:cs typeface="Montserrat"/>
                <a:sym typeface="Montserrat"/>
              </a:rPr>
              <a:t>specifically target</a:t>
            </a:r>
            <a:r>
              <a:rPr lang="en">
                <a:solidFill>
                  <a:schemeClr val="accent1"/>
                </a:solidFill>
                <a:latin typeface="Montserrat"/>
                <a:ea typeface="Montserrat"/>
                <a:cs typeface="Montserrat"/>
                <a:sym typeface="Montserrat"/>
              </a:rPr>
              <a:t> their outreach and enrollment efforts</a:t>
            </a:r>
            <a:r>
              <a:rPr lang="en">
                <a:solidFill>
                  <a:schemeClr val="dk1"/>
                </a:solidFill>
                <a:latin typeface="Montserrat"/>
                <a:ea typeface="Montserrat"/>
                <a:cs typeface="Montserrat"/>
                <a:sym typeface="Montserrat"/>
              </a:rPr>
              <a:t> to homeless </a:t>
            </a:r>
            <a:r>
              <a:rPr lang="en" b="1">
                <a:solidFill>
                  <a:schemeClr val="dk1"/>
                </a:solidFill>
                <a:latin typeface="Montserrat"/>
                <a:ea typeface="Montserrat"/>
                <a:cs typeface="Montserrat"/>
                <a:sym typeface="Montserrat"/>
              </a:rPr>
              <a:t>individuals</a:t>
            </a:r>
            <a:r>
              <a:rPr lang="en">
                <a:solidFill>
                  <a:schemeClr val="dk1"/>
                </a:solidFill>
                <a:latin typeface="Montserrat"/>
                <a:ea typeface="Montserrat"/>
                <a:cs typeface="Montserrat"/>
                <a:sym typeface="Montserrat"/>
              </a:rPr>
              <a:t> to overcome obstacles to employment. </a:t>
            </a:r>
            <a:r>
              <a:rPr lang="en" sz="1600" b="1">
                <a:solidFill>
                  <a:schemeClr val="dk1"/>
                </a:solidFill>
                <a:latin typeface="Montserrat"/>
                <a:ea typeface="Montserrat"/>
                <a:cs typeface="Montserrat"/>
                <a:sym typeface="Montserrat"/>
              </a:rPr>
              <a:t>²</a:t>
            </a:r>
            <a:endParaRPr>
              <a:solidFill>
                <a:schemeClr val="dk1"/>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52"/>
        <p:cNvGrpSpPr/>
        <p:nvPr/>
      </p:nvGrpSpPr>
      <p:grpSpPr>
        <a:xfrm>
          <a:off x="0" y="0"/>
          <a:ext cx="0" cy="0"/>
          <a:chOff x="0" y="0"/>
          <a:chExt cx="0" cy="0"/>
        </a:xfrm>
      </p:grpSpPr>
      <p:sp>
        <p:nvSpPr>
          <p:cNvPr id="753" name="Google Shape;753;p68"/>
          <p:cNvSpPr txBox="1">
            <a:spLocks noGrp="1"/>
          </p:cNvSpPr>
          <p:nvPr>
            <p:ph type="title" idx="4294967295"/>
          </p:nvPr>
        </p:nvSpPr>
        <p:spPr>
          <a:xfrm>
            <a:off x="135275" y="714100"/>
            <a:ext cx="4684500" cy="348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accent1"/>
                </a:solidFill>
              </a:rPr>
              <a:t>HUD Funding </a:t>
            </a:r>
            <a:endParaRPr sz="2600">
              <a:solidFill>
                <a:schemeClr val="accent1"/>
              </a:solidFill>
            </a:endParaRPr>
          </a:p>
          <a:p>
            <a:pPr marL="0" lvl="0" indent="0" algn="ctr" rtl="0">
              <a:spcBef>
                <a:spcPts val="0"/>
              </a:spcBef>
              <a:spcAft>
                <a:spcPts val="0"/>
              </a:spcAft>
              <a:buNone/>
            </a:pPr>
            <a:r>
              <a:rPr lang="en" sz="2600">
                <a:solidFill>
                  <a:schemeClr val="accent1"/>
                </a:solidFill>
              </a:rPr>
              <a:t>in </a:t>
            </a:r>
            <a:r>
              <a:rPr lang="en" sz="2600"/>
              <a:t>2022 Annual Operating Budget of the City of New Orleans </a:t>
            </a:r>
            <a:endParaRPr sz="2600"/>
          </a:p>
          <a:p>
            <a:pPr marL="0" lvl="0" indent="0" algn="ctr" rtl="0">
              <a:spcBef>
                <a:spcPts val="0"/>
              </a:spcBef>
              <a:spcAft>
                <a:spcPts val="0"/>
              </a:spcAft>
              <a:buNone/>
            </a:pPr>
            <a:endParaRPr sz="2600"/>
          </a:p>
          <a:p>
            <a:pPr marL="0" lvl="0" indent="0" algn="ctr" rtl="0">
              <a:spcBef>
                <a:spcPts val="0"/>
              </a:spcBef>
              <a:spcAft>
                <a:spcPts val="0"/>
              </a:spcAft>
              <a:buNone/>
            </a:pPr>
            <a:r>
              <a:rPr lang="en" sz="2600">
                <a:solidFill>
                  <a:schemeClr val="accent1"/>
                </a:solidFill>
              </a:rPr>
              <a:t> ≈ $90M</a:t>
            </a:r>
            <a:endParaRPr sz="2600">
              <a:solidFill>
                <a:schemeClr val="accent1"/>
              </a:solidFill>
            </a:endParaRPr>
          </a:p>
        </p:txBody>
      </p:sp>
      <p:pic>
        <p:nvPicPr>
          <p:cNvPr id="754" name="Google Shape;754;p68"/>
          <p:cNvPicPr preferRelativeResize="0"/>
          <p:nvPr/>
        </p:nvPicPr>
        <p:blipFill rotWithShape="1">
          <a:blip r:embed="rId3">
            <a:alphaModFix/>
          </a:blip>
          <a:srcRect l="2860" r="1482"/>
          <a:stretch/>
        </p:blipFill>
        <p:spPr>
          <a:xfrm>
            <a:off x="5298850" y="44100"/>
            <a:ext cx="3617200" cy="4858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accent5"/>
        </a:solidFill>
        <a:effectLst/>
      </p:bgPr>
    </p:bg>
    <p:spTree>
      <p:nvGrpSpPr>
        <p:cNvPr id="1" name="Shape 758"/>
        <p:cNvGrpSpPr/>
        <p:nvPr/>
      </p:nvGrpSpPr>
      <p:grpSpPr>
        <a:xfrm>
          <a:off x="0" y="0"/>
          <a:ext cx="0" cy="0"/>
          <a:chOff x="0" y="0"/>
          <a:chExt cx="0" cy="0"/>
        </a:xfrm>
      </p:grpSpPr>
      <p:pic>
        <p:nvPicPr>
          <p:cNvPr id="759" name="Google Shape;759;p69">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3968350" y="2324250"/>
            <a:ext cx="4462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600"/>
              <a:t>Homeless Shelter Availability Database</a:t>
            </a:r>
            <a:endParaRPr sz="2600"/>
          </a:p>
        </p:txBody>
      </p:sp>
      <p:sp>
        <p:nvSpPr>
          <p:cNvPr id="239" name="Google Shape;239;p32"/>
          <p:cNvSpPr txBox="1">
            <a:spLocks noGrp="1"/>
          </p:cNvSpPr>
          <p:nvPr>
            <p:ph type="title" idx="2"/>
          </p:nvPr>
        </p:nvSpPr>
        <p:spPr>
          <a:xfrm>
            <a:off x="3968350" y="1262325"/>
            <a:ext cx="4462500" cy="11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title"/>
          </p:nvPr>
        </p:nvSpPr>
        <p:spPr>
          <a:xfrm>
            <a:off x="4042400" y="935350"/>
            <a:ext cx="4454700" cy="33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434343"/>
                </a:solidFill>
              </a:rPr>
              <a:t>“Each shelter has its own rules…they struggle with staffing.</a:t>
            </a:r>
            <a:r>
              <a:rPr lang="en" sz="2400"/>
              <a:t> </a:t>
            </a:r>
            <a:r>
              <a:rPr lang="en" sz="2400">
                <a:solidFill>
                  <a:schemeClr val="accent1"/>
                </a:solidFill>
              </a:rPr>
              <a:t>Calls to see if there’s space on any given day can go unanswered.” </a:t>
            </a:r>
            <a:endParaRPr sz="2400">
              <a:solidFill>
                <a:schemeClr val="accent1"/>
              </a:solidFill>
            </a:endParaRPr>
          </a:p>
          <a:p>
            <a:pPr marL="0" lvl="0" indent="0" algn="l" rtl="0">
              <a:spcBef>
                <a:spcPts val="0"/>
              </a:spcBef>
              <a:spcAft>
                <a:spcPts val="0"/>
              </a:spcAft>
              <a:buClr>
                <a:schemeClr val="dk1"/>
              </a:buClr>
              <a:buSzPts val="1100"/>
              <a:buFont typeface="Arial"/>
              <a:buNone/>
            </a:pPr>
            <a:endParaRPr sz="2400">
              <a:solidFill>
                <a:schemeClr val="accent1"/>
              </a:solidFill>
            </a:endParaRPr>
          </a:p>
          <a:p>
            <a:pPr marL="0" lvl="0" indent="0" algn="l" rtl="0">
              <a:spcBef>
                <a:spcPts val="0"/>
              </a:spcBef>
              <a:spcAft>
                <a:spcPts val="0"/>
              </a:spcAft>
              <a:buClr>
                <a:schemeClr val="dk1"/>
              </a:buClr>
              <a:buSzPts val="1100"/>
              <a:buFont typeface="Arial"/>
              <a:buNone/>
            </a:pPr>
            <a:endParaRPr sz="1500"/>
          </a:p>
          <a:p>
            <a:pPr marL="0" lvl="0" indent="0" algn="l" rtl="0">
              <a:spcBef>
                <a:spcPts val="0"/>
              </a:spcBef>
              <a:spcAft>
                <a:spcPts val="0"/>
              </a:spcAft>
              <a:buNone/>
            </a:pPr>
            <a:r>
              <a:rPr lang="en" sz="1600">
                <a:solidFill>
                  <a:srgbClr val="434343"/>
                </a:solidFill>
              </a:rPr>
              <a:t>- Nathaniel Fields, Director of NOLA Office of Homeless Services &amp; Strategy </a:t>
            </a:r>
            <a:r>
              <a:rPr lang="en" sz="1500">
                <a:solidFill>
                  <a:srgbClr val="434343"/>
                </a:solidFill>
                <a:latin typeface="Roboto"/>
                <a:ea typeface="Roboto"/>
                <a:cs typeface="Roboto"/>
                <a:sym typeface="Roboto"/>
              </a:rPr>
              <a:t>¹</a:t>
            </a:r>
            <a:endParaRPr/>
          </a:p>
        </p:txBody>
      </p:sp>
      <p:pic>
        <p:nvPicPr>
          <p:cNvPr id="245" name="Google Shape;245;p33"/>
          <p:cNvPicPr preferRelativeResize="0"/>
          <p:nvPr/>
        </p:nvPicPr>
        <p:blipFill rotWithShape="1">
          <a:blip r:embed="rId5">
            <a:alphaModFix/>
          </a:blip>
          <a:srcRect t="5167" b="7981"/>
          <a:stretch/>
        </p:blipFill>
        <p:spPr>
          <a:xfrm>
            <a:off x="645725" y="205375"/>
            <a:ext cx="2147065" cy="4139249"/>
          </a:xfrm>
          <a:prstGeom prst="rect">
            <a:avLst/>
          </a:prstGeom>
          <a:noFill/>
          <a:ln>
            <a:noFill/>
          </a:ln>
        </p:spPr>
      </p:pic>
      <p:cxnSp>
        <p:nvCxnSpPr>
          <p:cNvPr id="247" name="Google Shape;247;p33"/>
          <p:cNvCxnSpPr/>
          <p:nvPr/>
        </p:nvCxnSpPr>
        <p:spPr>
          <a:xfrm flipH="1">
            <a:off x="2379800" y="971979"/>
            <a:ext cx="505500" cy="620400"/>
          </a:xfrm>
          <a:prstGeom prst="straightConnector1">
            <a:avLst/>
          </a:prstGeom>
          <a:noFill/>
          <a:ln w="9525" cap="flat" cmpd="sng">
            <a:solidFill>
              <a:schemeClr val="dk2"/>
            </a:solidFill>
            <a:prstDash val="solid"/>
            <a:round/>
            <a:headEnd type="none" w="med" len="med"/>
            <a:tailEnd type="triangle" w="med" len="med"/>
          </a:ln>
        </p:spPr>
      </p:cxnSp>
      <p:sp>
        <p:nvSpPr>
          <p:cNvPr id="248" name="Google Shape;248;p33"/>
          <p:cNvSpPr txBox="1"/>
          <p:nvPr/>
        </p:nvSpPr>
        <p:spPr>
          <a:xfrm>
            <a:off x="2971350" y="464675"/>
            <a:ext cx="733200" cy="6501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Montserrat"/>
                <a:ea typeface="Montserrat"/>
                <a:cs typeface="Montserrat"/>
                <a:sym typeface="Montserrat"/>
              </a:rPr>
              <a:t>Click here!</a:t>
            </a:r>
            <a:endParaRPr b="1">
              <a:solidFill>
                <a:schemeClr val="lt1"/>
              </a:solidFill>
              <a:latin typeface="Montserrat"/>
              <a:ea typeface="Montserrat"/>
              <a:cs typeface="Montserrat"/>
              <a:sym typeface="Montserrat"/>
            </a:endParaRPr>
          </a:p>
        </p:txBody>
      </p:sp>
      <p:sp>
        <p:nvSpPr>
          <p:cNvPr id="249" name="Google Shape;249;p33"/>
          <p:cNvSpPr txBox="1"/>
          <p:nvPr/>
        </p:nvSpPr>
        <p:spPr>
          <a:xfrm>
            <a:off x="645750" y="4344625"/>
            <a:ext cx="223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i="1">
                <a:solidFill>
                  <a:srgbClr val="434343"/>
                </a:solidFill>
                <a:latin typeface="Montserrat"/>
                <a:ea typeface="Montserrat"/>
                <a:cs typeface="Montserrat"/>
                <a:sym typeface="Montserrat"/>
              </a:rPr>
              <a:t>The phone number of the </a:t>
            </a:r>
            <a:r>
              <a:rPr lang="en" sz="700" b="1" i="1" u="sng">
                <a:solidFill>
                  <a:schemeClr val="hlink"/>
                </a:solidFill>
                <a:latin typeface="Montserrat"/>
                <a:ea typeface="Montserrat"/>
                <a:cs typeface="Montserrat"/>
                <a:sym typeface="Montserrat"/>
                <a:hlinkClick r:id="rId6"/>
              </a:rPr>
              <a:t>NOLA </a:t>
            </a:r>
            <a:r>
              <a:rPr lang="en" sz="700" b="1" i="1">
                <a:solidFill>
                  <a:srgbClr val="434343"/>
                </a:solidFill>
                <a:latin typeface="Montserrat"/>
                <a:ea typeface="Montserrat"/>
                <a:cs typeface="Montserrat"/>
                <a:sym typeface="Montserrat"/>
              </a:rPr>
              <a:t> Low Barrier Shelter found online is invalid </a:t>
            </a:r>
            <a:r>
              <a:rPr lang="en" sz="700" b="1">
                <a:solidFill>
                  <a:srgbClr val="595959"/>
                </a:solidFill>
                <a:latin typeface="Montserrat"/>
                <a:ea typeface="Montserrat"/>
                <a:cs typeface="Montserrat"/>
                <a:sym typeface="Montserrat"/>
              </a:rPr>
              <a:t>²</a:t>
            </a:r>
            <a:endParaRPr sz="700" b="1" i="1">
              <a:solidFill>
                <a:srgbClr val="595959"/>
              </a:solidFill>
            </a:endParaRPr>
          </a:p>
        </p:txBody>
      </p:sp>
      <p:sp>
        <p:nvSpPr>
          <p:cNvPr id="250" name="Google Shape;250;p33"/>
          <p:cNvSpPr txBox="1"/>
          <p:nvPr/>
        </p:nvSpPr>
        <p:spPr>
          <a:xfrm>
            <a:off x="0" y="4774200"/>
            <a:ext cx="4029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chemeClr val="lt1"/>
                </a:solidFill>
              </a:rPr>
              <a:t>1.  Chavez, R. (2023, July 14). </a:t>
            </a:r>
            <a:r>
              <a:rPr lang="en" sz="500" i="1">
                <a:solidFill>
                  <a:schemeClr val="lt1"/>
                </a:solidFill>
              </a:rPr>
              <a:t>“we’re barely making it.” why more New Orleans families are without stable housing</a:t>
            </a:r>
            <a:r>
              <a:rPr lang="en" sz="500">
                <a:solidFill>
                  <a:schemeClr val="lt1"/>
                </a:solidFill>
              </a:rPr>
              <a:t>. PBS. https://www.pbs.org/newshour/nation/were-barely-making-it-why-more-new-orleans-families-are-without-stable-housing#:~:text=The%20most%20recent%20Point%2Din,up%20from%201%2C042%20in%202021. </a:t>
            </a:r>
            <a:endParaRPr sz="500">
              <a:solidFill>
                <a:schemeClr val="lt1"/>
              </a:solidFill>
            </a:endParaRPr>
          </a:p>
        </p:txBody>
      </p:sp>
      <p:sp>
        <p:nvSpPr>
          <p:cNvPr id="251" name="Google Shape;251;p33"/>
          <p:cNvSpPr txBox="1"/>
          <p:nvPr/>
        </p:nvSpPr>
        <p:spPr>
          <a:xfrm>
            <a:off x="4600375" y="4806900"/>
            <a:ext cx="4543500" cy="65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 sz="500">
                <a:solidFill>
                  <a:schemeClr val="lt1"/>
                </a:solidFill>
              </a:rPr>
              <a:t>2. “Community Development - Homeless Service Providers - City of New Orleans.” Nola.gov, 2023, nola.gov/community-development/homeless-service-providers/.</a:t>
            </a:r>
            <a:endParaRPr sz="500">
              <a:solidFill>
                <a:schemeClr val="lt1"/>
              </a:solidFill>
            </a:endParaRPr>
          </a:p>
          <a:p>
            <a:pPr marL="0" lvl="0" indent="0" algn="l" rtl="0">
              <a:lnSpc>
                <a:spcPct val="115000"/>
              </a:lnSpc>
              <a:spcBef>
                <a:spcPts val="500"/>
              </a:spcBef>
              <a:spcAft>
                <a:spcPts val="0"/>
              </a:spcAft>
              <a:buClr>
                <a:schemeClr val="dk1"/>
              </a:buClr>
              <a:buSzPts val="1100"/>
              <a:buFont typeface="Arial"/>
              <a:buNone/>
            </a:pPr>
            <a:endParaRPr sz="500">
              <a:solidFill>
                <a:schemeClr val="lt1"/>
              </a:solidFill>
            </a:endParaRPr>
          </a:p>
          <a:p>
            <a:pPr marL="0" lvl="0" indent="0" algn="l" rtl="0">
              <a:lnSpc>
                <a:spcPct val="115000"/>
              </a:lnSpc>
              <a:spcBef>
                <a:spcPts val="500"/>
              </a:spcBef>
              <a:spcAft>
                <a:spcPts val="500"/>
              </a:spcAft>
              <a:buNone/>
            </a:pPr>
            <a:endParaRPr sz="500">
              <a:solidFill>
                <a:schemeClr val="lt1"/>
              </a:solidFill>
            </a:endParaRPr>
          </a:p>
        </p:txBody>
      </p:sp>
      <p:pic>
        <p:nvPicPr>
          <p:cNvPr id="2" name="Low Barrier Shelter">
            <a:hlinkClick r:id="" action="ppaction://media"/>
            <a:extLst>
              <a:ext uri="{FF2B5EF4-FFF2-40B4-BE49-F238E27FC236}">
                <a16:creationId xmlns:a16="http://schemas.microsoft.com/office/drawing/2014/main" id="{54AD20A8-D5A5-6624-0448-B7E6874366B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a:stretch/>
        </p:blipFill>
        <p:spPr>
          <a:xfrm>
            <a:off x="2027506" y="1621371"/>
            <a:ext cx="601582" cy="6203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619300" y="1224450"/>
            <a:ext cx="7324200" cy="2385000"/>
          </a:xfrm>
          <a:prstGeom prst="rect">
            <a:avLst/>
          </a:prstGeom>
        </p:spPr>
        <p:txBody>
          <a:bodyPr spcFirstLastPara="1" wrap="square" lIns="91425" tIns="91425" rIns="91425" bIns="91425" anchor="ctr" anchorCtr="0">
            <a:noAutofit/>
          </a:bodyPr>
          <a:lstStyle/>
          <a:p>
            <a:pPr marL="457200" marR="0" lvl="0" indent="-368300" algn="l" rtl="0">
              <a:lnSpc>
                <a:spcPct val="115000"/>
              </a:lnSpc>
              <a:spcBef>
                <a:spcPts val="0"/>
              </a:spcBef>
              <a:spcAft>
                <a:spcPts val="0"/>
              </a:spcAft>
              <a:buClr>
                <a:schemeClr val="dk1"/>
              </a:buClr>
              <a:buSzPts val="2200"/>
              <a:buChar char="●"/>
            </a:pPr>
            <a:r>
              <a:rPr lang="en" sz="2200" b="0">
                <a:solidFill>
                  <a:schemeClr val="dk1"/>
                </a:solidFill>
              </a:rPr>
              <a:t>Contact Information</a:t>
            </a:r>
            <a:endParaRPr sz="2500" b="0">
              <a:solidFill>
                <a:schemeClr val="dk1"/>
              </a:solidFill>
            </a:endParaRPr>
          </a:p>
          <a:p>
            <a:pPr marL="457200" marR="0" lvl="0" indent="-368300" algn="l" rtl="0">
              <a:lnSpc>
                <a:spcPct val="115000"/>
              </a:lnSpc>
              <a:spcBef>
                <a:spcPts val="0"/>
              </a:spcBef>
              <a:spcAft>
                <a:spcPts val="0"/>
              </a:spcAft>
              <a:buClr>
                <a:schemeClr val="dk1"/>
              </a:buClr>
              <a:buSzPts val="2200"/>
              <a:buChar char="●"/>
            </a:pPr>
            <a:r>
              <a:rPr lang="en" sz="2200" b="0">
                <a:solidFill>
                  <a:schemeClr val="dk1"/>
                </a:solidFill>
              </a:rPr>
              <a:t>Requirements for registration/enrollment</a:t>
            </a:r>
            <a:endParaRPr sz="2200" b="0">
              <a:solidFill>
                <a:schemeClr val="dk1"/>
              </a:solidFill>
            </a:endParaRPr>
          </a:p>
          <a:p>
            <a:pPr marL="457200" marR="0" lvl="0" indent="-368300" algn="l" rtl="0">
              <a:lnSpc>
                <a:spcPct val="115000"/>
              </a:lnSpc>
              <a:spcBef>
                <a:spcPts val="0"/>
              </a:spcBef>
              <a:spcAft>
                <a:spcPts val="0"/>
              </a:spcAft>
              <a:buClr>
                <a:schemeClr val="dk1"/>
              </a:buClr>
              <a:buSzPts val="2200"/>
              <a:buChar char="●"/>
            </a:pPr>
            <a:r>
              <a:rPr lang="en" sz="2200" b="0">
                <a:solidFill>
                  <a:schemeClr val="dk1"/>
                </a:solidFill>
              </a:rPr>
              <a:t>Services Provided</a:t>
            </a:r>
            <a:endParaRPr sz="2200" b="0">
              <a:solidFill>
                <a:schemeClr val="dk1"/>
              </a:solidFill>
            </a:endParaRPr>
          </a:p>
          <a:p>
            <a:pPr marL="457200" lvl="0" indent="-349250" algn="l" rtl="0">
              <a:lnSpc>
                <a:spcPct val="115000"/>
              </a:lnSpc>
              <a:spcBef>
                <a:spcPts val="0"/>
              </a:spcBef>
              <a:spcAft>
                <a:spcPts val="0"/>
              </a:spcAft>
              <a:buClr>
                <a:schemeClr val="dk1"/>
              </a:buClr>
              <a:buSzPts val="1900"/>
              <a:buChar char="●"/>
            </a:pPr>
            <a:r>
              <a:rPr lang="en" sz="2200">
                <a:solidFill>
                  <a:schemeClr val="accent5"/>
                </a:solidFill>
              </a:rPr>
              <a:t>Hourly updating of Bed Availability</a:t>
            </a:r>
            <a:r>
              <a:rPr lang="en" sz="1900">
                <a:solidFill>
                  <a:schemeClr val="dk1"/>
                </a:solidFill>
              </a:rPr>
              <a:t> </a:t>
            </a:r>
            <a:endParaRPr sz="2200"/>
          </a:p>
        </p:txBody>
      </p:sp>
      <p:sp>
        <p:nvSpPr>
          <p:cNvPr id="257" name="Google Shape;257;p34"/>
          <p:cNvSpPr txBox="1">
            <a:spLocks noGrp="1"/>
          </p:cNvSpPr>
          <p:nvPr>
            <p:ph type="title" idx="4"/>
          </p:nvPr>
        </p:nvSpPr>
        <p:spPr>
          <a:xfrm>
            <a:off x="717800" y="383175"/>
            <a:ext cx="7708200" cy="6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Homeless Shelter Availability Database</a:t>
            </a:r>
            <a:endParaRPr/>
          </a:p>
          <a:p>
            <a:pPr marL="0" lvl="0" indent="0" algn="ctr" rtl="0">
              <a:spcBef>
                <a:spcPts val="0"/>
              </a:spcBef>
              <a:spcAft>
                <a:spcPts val="0"/>
              </a:spcAft>
              <a:buNone/>
            </a:pPr>
            <a:endParaRPr/>
          </a:p>
        </p:txBody>
      </p:sp>
      <p:sp>
        <p:nvSpPr>
          <p:cNvPr id="258" name="Google Shape;258;p34"/>
          <p:cNvSpPr txBox="1"/>
          <p:nvPr/>
        </p:nvSpPr>
        <p:spPr>
          <a:xfrm>
            <a:off x="363775" y="3818625"/>
            <a:ext cx="8589000" cy="81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a:solidFill>
                  <a:schemeClr val="dk1"/>
                </a:solidFill>
                <a:latin typeface="Montserrat"/>
                <a:ea typeface="Montserrat"/>
                <a:cs typeface="Montserrat"/>
                <a:sym typeface="Montserrat"/>
              </a:rPr>
              <a:t>Live Database will be available on the websites of HousingNOLA, NOLA.gov, and Office of Homeless Services and Strategy.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62"/>
        <p:cNvGrpSpPr/>
        <p:nvPr/>
      </p:nvGrpSpPr>
      <p:grpSpPr>
        <a:xfrm>
          <a:off x="0" y="0"/>
          <a:ext cx="0" cy="0"/>
          <a:chOff x="0" y="0"/>
          <a:chExt cx="0" cy="0"/>
        </a:xfrm>
      </p:grpSpPr>
      <p:pic>
        <p:nvPicPr>
          <p:cNvPr id="263" name="Google Shape;263;p35"/>
          <p:cNvPicPr preferRelativeResize="0"/>
          <p:nvPr/>
        </p:nvPicPr>
        <p:blipFill>
          <a:blip r:embed="rId3">
            <a:alphaModFix/>
          </a:blip>
          <a:stretch>
            <a:fillRect/>
          </a:stretch>
        </p:blipFill>
        <p:spPr>
          <a:xfrm>
            <a:off x="317350" y="3408863"/>
            <a:ext cx="6459699" cy="1271125"/>
          </a:xfrm>
          <a:prstGeom prst="rect">
            <a:avLst/>
          </a:prstGeom>
          <a:noFill/>
          <a:ln>
            <a:noFill/>
          </a:ln>
        </p:spPr>
      </p:pic>
      <p:sp>
        <p:nvSpPr>
          <p:cNvPr id="264" name="Google Shape;264;p35"/>
          <p:cNvSpPr txBox="1"/>
          <p:nvPr/>
        </p:nvSpPr>
        <p:spPr>
          <a:xfrm>
            <a:off x="6926225" y="3691925"/>
            <a:ext cx="1771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Montserrat"/>
                <a:ea typeface="Montserrat"/>
                <a:cs typeface="Montserrat"/>
                <a:sym typeface="Montserrat"/>
              </a:rPr>
              <a:t>Sample Database on </a:t>
            </a:r>
            <a:r>
              <a:rPr lang="en" b="1" u="sng">
                <a:solidFill>
                  <a:schemeClr val="hlink"/>
                </a:solidFill>
                <a:latin typeface="Montserrat"/>
                <a:ea typeface="Montserrat"/>
                <a:cs typeface="Montserrat"/>
                <a:sym typeface="Montserrat"/>
                <a:hlinkClick r:id="rId4"/>
              </a:rPr>
              <a:t>Google Sheets</a:t>
            </a:r>
            <a:endParaRPr b="1">
              <a:latin typeface="Montserrat"/>
              <a:ea typeface="Montserrat"/>
              <a:cs typeface="Montserrat"/>
              <a:sym typeface="Montserrat"/>
            </a:endParaRPr>
          </a:p>
        </p:txBody>
      </p:sp>
      <p:sp>
        <p:nvSpPr>
          <p:cNvPr id="265" name="Google Shape;265;p35"/>
          <p:cNvSpPr/>
          <p:nvPr/>
        </p:nvSpPr>
        <p:spPr>
          <a:xfrm>
            <a:off x="4804500" y="3466400"/>
            <a:ext cx="439800" cy="148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pic>
        <p:nvPicPr>
          <p:cNvPr id="266" name="Google Shape;266;p35"/>
          <p:cNvPicPr preferRelativeResize="0"/>
          <p:nvPr/>
        </p:nvPicPr>
        <p:blipFill rotWithShape="1">
          <a:blip r:embed="rId5">
            <a:alphaModFix/>
          </a:blip>
          <a:srcRect l="8570" t="8917" r="6827"/>
          <a:stretch/>
        </p:blipFill>
        <p:spPr>
          <a:xfrm>
            <a:off x="4119301" y="133350"/>
            <a:ext cx="4644060" cy="2978474"/>
          </a:xfrm>
          <a:prstGeom prst="rect">
            <a:avLst/>
          </a:prstGeom>
          <a:noFill/>
          <a:ln>
            <a:noFill/>
          </a:ln>
        </p:spPr>
      </p:pic>
      <p:sp>
        <p:nvSpPr>
          <p:cNvPr id="267" name="Google Shape;267;p35"/>
          <p:cNvSpPr txBox="1"/>
          <p:nvPr/>
        </p:nvSpPr>
        <p:spPr>
          <a:xfrm>
            <a:off x="330525" y="1179325"/>
            <a:ext cx="36447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latin typeface="Montserrat"/>
                <a:ea typeface="Montserrat"/>
                <a:cs typeface="Montserrat"/>
                <a:sym typeface="Montserrat"/>
              </a:rPr>
              <a:t>NY State’s “Find Addiction Treatment” Database</a:t>
            </a:r>
            <a:endParaRPr sz="1700" b="1">
              <a:latin typeface="Montserrat"/>
              <a:ea typeface="Montserrat"/>
              <a:cs typeface="Montserrat"/>
              <a:sym typeface="Montserrat"/>
            </a:endParaRPr>
          </a:p>
        </p:txBody>
      </p:sp>
      <p:sp>
        <p:nvSpPr>
          <p:cNvPr id="268" name="Google Shape;268;p35"/>
          <p:cNvSpPr txBox="1"/>
          <p:nvPr/>
        </p:nvSpPr>
        <p:spPr>
          <a:xfrm>
            <a:off x="-10125" y="4881000"/>
            <a:ext cx="9144000" cy="2538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1.  OASAS Treatment Availability. (n.d.). Findaddictiontreatment.ny.gov. https://findaddictiontreatment.ny.gov</a:t>
            </a:r>
            <a:endParaRPr sz="45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2"/>
        <p:cNvGrpSpPr/>
        <p:nvPr/>
      </p:nvGrpSpPr>
      <p:grpSpPr>
        <a:xfrm>
          <a:off x="0" y="0"/>
          <a:ext cx="0" cy="0"/>
          <a:chOff x="0" y="0"/>
          <a:chExt cx="0" cy="0"/>
        </a:xfrm>
      </p:grpSpPr>
      <p:sp>
        <p:nvSpPr>
          <p:cNvPr id="273" name="Google Shape;273;p36"/>
          <p:cNvSpPr txBox="1">
            <a:spLocks noGrp="1"/>
          </p:cNvSpPr>
          <p:nvPr>
            <p:ph type="subTitle" idx="1"/>
          </p:nvPr>
        </p:nvSpPr>
        <p:spPr>
          <a:xfrm>
            <a:off x="2938350" y="179500"/>
            <a:ext cx="3267300" cy="87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t>Benefits</a:t>
            </a:r>
            <a:endParaRPr sz="2300"/>
          </a:p>
        </p:txBody>
      </p:sp>
      <p:pic>
        <p:nvPicPr>
          <p:cNvPr id="274" name="Google Shape;274;p36"/>
          <p:cNvPicPr preferRelativeResize="0"/>
          <p:nvPr/>
        </p:nvPicPr>
        <p:blipFill>
          <a:blip r:embed="rId3">
            <a:alphaModFix/>
          </a:blip>
          <a:stretch>
            <a:fillRect/>
          </a:stretch>
        </p:blipFill>
        <p:spPr>
          <a:xfrm>
            <a:off x="512625" y="889500"/>
            <a:ext cx="3067050" cy="1962150"/>
          </a:xfrm>
          <a:prstGeom prst="rect">
            <a:avLst/>
          </a:prstGeom>
          <a:noFill/>
          <a:ln>
            <a:noFill/>
          </a:ln>
        </p:spPr>
      </p:pic>
      <p:pic>
        <p:nvPicPr>
          <p:cNvPr id="275" name="Google Shape;275;p36"/>
          <p:cNvPicPr preferRelativeResize="0"/>
          <p:nvPr/>
        </p:nvPicPr>
        <p:blipFill>
          <a:blip r:embed="rId4">
            <a:alphaModFix/>
          </a:blip>
          <a:stretch>
            <a:fillRect/>
          </a:stretch>
        </p:blipFill>
        <p:spPr>
          <a:xfrm rot="-1292029">
            <a:off x="3813874" y="1732375"/>
            <a:ext cx="1899125" cy="2664476"/>
          </a:xfrm>
          <a:prstGeom prst="rect">
            <a:avLst/>
          </a:prstGeom>
          <a:noFill/>
          <a:ln>
            <a:noFill/>
          </a:ln>
        </p:spPr>
      </p:pic>
      <p:pic>
        <p:nvPicPr>
          <p:cNvPr id="276" name="Google Shape;276;p36"/>
          <p:cNvPicPr preferRelativeResize="0"/>
          <p:nvPr/>
        </p:nvPicPr>
        <p:blipFill>
          <a:blip r:embed="rId5">
            <a:alphaModFix/>
          </a:blip>
          <a:stretch>
            <a:fillRect/>
          </a:stretch>
        </p:blipFill>
        <p:spPr>
          <a:xfrm>
            <a:off x="6249650" y="1058500"/>
            <a:ext cx="2208600" cy="2208600"/>
          </a:xfrm>
          <a:prstGeom prst="rect">
            <a:avLst/>
          </a:prstGeom>
          <a:noFill/>
          <a:ln>
            <a:noFill/>
          </a:ln>
        </p:spPr>
      </p:pic>
      <p:sp>
        <p:nvSpPr>
          <p:cNvPr id="277" name="Google Shape;277;p36"/>
          <p:cNvSpPr txBox="1"/>
          <p:nvPr/>
        </p:nvSpPr>
        <p:spPr>
          <a:xfrm>
            <a:off x="941850" y="2910725"/>
            <a:ext cx="2208600" cy="118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Montserrat"/>
                <a:ea typeface="Montserrat"/>
                <a:cs typeface="Montserrat"/>
                <a:sym typeface="Montserrat"/>
              </a:rPr>
              <a:t>Tracks beds &amp; reduces information inquiries from clients → decreases burden of short staffing</a:t>
            </a:r>
            <a:r>
              <a:rPr lang="en" sz="1200" b="1">
                <a:solidFill>
                  <a:schemeClr val="dk1"/>
                </a:solidFill>
                <a:latin typeface="Montserrat"/>
                <a:ea typeface="Montserrat"/>
                <a:cs typeface="Montserrat"/>
                <a:sym typeface="Montserrat"/>
              </a:rPr>
              <a:t>¹</a:t>
            </a:r>
            <a:endParaRPr sz="1300" b="1">
              <a:latin typeface="Montserrat"/>
              <a:ea typeface="Montserrat"/>
              <a:cs typeface="Montserrat"/>
              <a:sym typeface="Montserrat"/>
            </a:endParaRPr>
          </a:p>
        </p:txBody>
      </p:sp>
      <p:sp>
        <p:nvSpPr>
          <p:cNvPr id="278" name="Google Shape;278;p36"/>
          <p:cNvSpPr txBox="1"/>
          <p:nvPr/>
        </p:nvSpPr>
        <p:spPr>
          <a:xfrm>
            <a:off x="3428438" y="1058500"/>
            <a:ext cx="26700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Montserrat"/>
                <a:ea typeface="Montserrat"/>
                <a:cs typeface="Montserrat"/>
                <a:sym typeface="Montserrat"/>
              </a:rPr>
              <a:t>Standardizes transparency → reduces discrepancies in information available</a:t>
            </a:r>
            <a:endParaRPr sz="1300" b="1">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279" name="Google Shape;279;p36"/>
          <p:cNvSpPr txBox="1"/>
          <p:nvPr/>
        </p:nvSpPr>
        <p:spPr>
          <a:xfrm>
            <a:off x="6055700" y="3126400"/>
            <a:ext cx="25965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Montserrat"/>
                <a:ea typeface="Montserrat"/>
                <a:cs typeface="Montserrat"/>
                <a:sym typeface="Montserrat"/>
              </a:rPr>
              <a:t>Allows ERs and jails</a:t>
            </a:r>
            <a:r>
              <a:rPr lang="en" sz="1200" b="1">
                <a:solidFill>
                  <a:schemeClr val="dk1"/>
                </a:solidFill>
                <a:latin typeface="Montserrat"/>
                <a:ea typeface="Montserrat"/>
                <a:cs typeface="Montserrat"/>
                <a:sym typeface="Montserrat"/>
              </a:rPr>
              <a:t>²</a:t>
            </a:r>
            <a:r>
              <a:rPr lang="en" sz="1300" b="1">
                <a:latin typeface="Montserrat"/>
                <a:ea typeface="Montserrat"/>
                <a:cs typeface="Montserrat"/>
                <a:sym typeface="Montserrat"/>
              </a:rPr>
              <a:t> to offer a cumulative resource to at-risk peoples prior to discharge</a:t>
            </a:r>
            <a:r>
              <a:rPr lang="en" sz="1200" b="1">
                <a:solidFill>
                  <a:schemeClr val="dk1"/>
                </a:solidFill>
                <a:latin typeface="Montserrat"/>
                <a:ea typeface="Montserrat"/>
                <a:cs typeface="Montserrat"/>
                <a:sym typeface="Montserrat"/>
              </a:rPr>
              <a:t>³</a:t>
            </a:r>
            <a:endParaRPr sz="1300" b="1">
              <a:latin typeface="Montserrat"/>
              <a:ea typeface="Montserrat"/>
              <a:cs typeface="Montserrat"/>
              <a:sym typeface="Montserrat"/>
            </a:endParaRPr>
          </a:p>
        </p:txBody>
      </p:sp>
      <p:sp>
        <p:nvSpPr>
          <p:cNvPr id="280" name="Google Shape;280;p36"/>
          <p:cNvSpPr txBox="1"/>
          <p:nvPr/>
        </p:nvSpPr>
        <p:spPr>
          <a:xfrm>
            <a:off x="-10125" y="4652400"/>
            <a:ext cx="9144000" cy="461700"/>
          </a:xfrm>
          <a:prstGeom prst="rect">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1.  writer, B. M. | S. (2023, May 3). New Orleans area homelessness soars with rising rent, return of evictions. NOLA.com. https://www.nola.com/news/new-orleans-homelessness-surges-as-housing-costs-rise/article_5c5c7c52-e92c-11ed-b34b-2f406d317149.htm</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2. The cost of homelessness: 10%, the chronically homeless, use 90% of resources. (2023, April 4). Port City Daily. https://portcitydaily.com/latest-news/2023/04/04/the-cost-of-homelessness-10-the-chronically-homeless-use-90-of-resources/</a:t>
            </a:r>
            <a:endParaRPr sz="45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450">
                <a:solidFill>
                  <a:schemeClr val="lt1"/>
                </a:solidFill>
                <a:latin typeface="Montserrat"/>
                <a:ea typeface="Montserrat"/>
                <a:cs typeface="Montserrat"/>
                <a:sym typeface="Montserrat"/>
              </a:rPr>
              <a:t>3. Caiola, S. (n.d.). California Hospitals Strive To Comply With New Homeless Patient Laws, But Say Lack Of Resources Makes It Tough. Www.capradio.org. Retrieved October 22, 2023, from https://www.capradio.org/articles/2019/01/21/california-hospitals-strive-to-comply-new-homeless-patient-laws-but-say-lack-of-resources-makes-it-tough/#:~:text=Physicians%20across%20the%20state%20ar</a:t>
            </a:r>
            <a:endParaRPr sz="45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9059</Words>
  <Application>Microsoft Office PowerPoint</Application>
  <PresentationFormat>On-screen Show (16:9)</PresentationFormat>
  <Paragraphs>544</Paragraphs>
  <Slides>42</Slides>
  <Notes>42</Notes>
  <HiddenSlides>1</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Fira Sans Extra Condensed Medium</vt:lpstr>
      <vt:lpstr>Roboto</vt:lpstr>
      <vt:lpstr>Barlow</vt:lpstr>
      <vt:lpstr>Montserrat SemiBold</vt:lpstr>
      <vt:lpstr>Montserrat</vt:lpstr>
      <vt:lpstr>Inter</vt:lpstr>
      <vt:lpstr>Montserrat ExtraBold</vt:lpstr>
      <vt:lpstr>Arial</vt:lpstr>
      <vt:lpstr>Didact Gothic</vt:lpstr>
      <vt:lpstr>Montserrat Light</vt:lpstr>
      <vt:lpstr>Quicksand Medium</vt:lpstr>
      <vt:lpstr>Montserrat Medium</vt:lpstr>
      <vt:lpstr>Management Consulting Toolkit by Slidesgo</vt:lpstr>
      <vt:lpstr>New Orleans Homelessness Crisis:  A Multi-Faceted Approach</vt:lpstr>
      <vt:lpstr>40%</vt:lpstr>
      <vt:lpstr>Assessing the Problem</vt:lpstr>
      <vt:lpstr>PowerPoint Presentation</vt:lpstr>
      <vt:lpstr>Homeless Shelter Availability Database</vt:lpstr>
      <vt:lpstr>“Each shelter has its own rules…they struggle with staffing. Calls to see if there’s space on any given day can go unanswered.”    - Nathaniel Fields, Director of NOLA Office of Homeless Services &amp; Strategy ¹</vt:lpstr>
      <vt:lpstr>Contact Information Requirements for registration/enrollment Services Provided Hourly updating of Bed Availability </vt:lpstr>
      <vt:lpstr>PowerPoint Presentation</vt:lpstr>
      <vt:lpstr>PowerPoint Presentation</vt:lpstr>
      <vt:lpstr>Employment Assistance  </vt:lpstr>
      <vt:lpstr>*Hired through the Office of Services and Strategy</vt:lpstr>
      <vt:lpstr>Partnership Among CES and CCs</vt:lpstr>
      <vt:lpstr>Benefits of Government Employed Career Coordinators</vt:lpstr>
      <vt:lpstr>Private Housing Arrangements</vt:lpstr>
      <vt:lpstr>Private Housing Arrangements </vt:lpstr>
      <vt:lpstr>Which Schools? </vt:lpstr>
      <vt:lpstr>Stakeholder-Supported Proposal to OPSB</vt:lpstr>
      <vt:lpstr>Structured Housing System </vt:lpstr>
      <vt:lpstr>Private Housing Arrangements</vt:lpstr>
      <vt:lpstr>Within each school, there is…</vt:lpstr>
      <vt:lpstr>Monthly Open Committee </vt:lpstr>
      <vt:lpstr>PowerPoint Presentation</vt:lpstr>
      <vt:lpstr>Confronting Tradeoffs </vt:lpstr>
      <vt:lpstr>Confronting Tradeoffs</vt:lpstr>
      <vt:lpstr>Logistics and  Metrics of Evaluation </vt:lpstr>
      <vt:lpstr>General Project Timeline, 2024</vt:lpstr>
      <vt:lpstr>General Project Timeline, 2025</vt:lpstr>
      <vt:lpstr>Budget</vt:lpstr>
      <vt:lpstr>Sources of Funding</vt:lpstr>
      <vt:lpstr>Criteria </vt:lpstr>
      <vt:lpstr>Feedback Loop</vt:lpstr>
      <vt:lpstr>Summary</vt:lpstr>
      <vt:lpstr>Appendix</vt:lpstr>
      <vt:lpstr>Database Timeline</vt:lpstr>
      <vt:lpstr>Employment Assistance Timeline</vt:lpstr>
      <vt:lpstr>Private Housing Arrangements Timeline</vt:lpstr>
      <vt:lpstr>Supporting Vulnerable Populations</vt:lpstr>
      <vt:lpstr>Alternative Schools for Housing Conversion</vt:lpstr>
      <vt:lpstr>Tier 3: Loss of Job Plan</vt:lpstr>
      <vt:lpstr>Why Career Coordinators?</vt:lpstr>
      <vt:lpstr>HUD Funding  in 2022 Annual Operating Budget of the City of New Orleans    ≈ $90M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Orleans Homelessness Crisis:  A Multi-Faceted Approach</dc:title>
  <cp:lastModifiedBy>Makkar, Muskaan</cp:lastModifiedBy>
  <cp:revision>1</cp:revision>
  <dcterms:modified xsi:type="dcterms:W3CDTF">2023-10-28T14:48:30Z</dcterms:modified>
</cp:coreProperties>
</file>